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yZP3+kTo1O3B+NsZJRpdjw==" hashData="XQQGaOg3fybRPSyHXzY3D17Z0qafyITg/RfMW8nBWMHpKh4RasF/ee3+BsOnfJxIPoXmaGMJ2XbqFJv1t/9dhw=="/>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2" autoAdjust="0"/>
    <p:restoredTop sz="94660"/>
  </p:normalViewPr>
  <p:slideViewPr>
    <p:cSldViewPr snapToGrid="0" snapToObjects="1">
      <p:cViewPr varScale="1">
        <p:scale>
          <a:sx n="69" d="100"/>
          <a:sy n="69" d="100"/>
        </p:scale>
        <p:origin x="806" y="67"/>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hyperlink" Target="http://www.k-state.edu/nabc/" TargetMode="External"/><Relationship Id="rId4" Type="http://schemas.openxmlformats.org/officeDocument/2006/relationships/image" Target="../media/image5.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hyperlink" Target="http://www.k-state.edu/nabc/" TargetMode="External"/><Relationship Id="rId4" Type="http://schemas.openxmlformats.org/officeDocument/2006/relationships/image" Target="../media/image5.gi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3012"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924726" y="1364691"/>
            <a:ext cx="7533474" cy="875701"/>
          </a:xfrm>
        </p:spPr>
        <p:txBody>
          <a:bodyPr anchor="b" anchorCtr="0"/>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924726" y="2366095"/>
            <a:ext cx="7533474" cy="1825625"/>
          </a:xfrm>
        </p:spPr>
        <p:txBody>
          <a:bodyPr>
            <a:normAutofit/>
          </a:bodyPr>
          <a:lstStyle>
            <a:lvl1pPr marL="0" indent="0" algn="ctr">
              <a:buNone/>
              <a:defRPr sz="20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2383"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112" y="5472014"/>
            <a:ext cx="3866827" cy="700989"/>
          </a:xfrm>
          <a:prstGeom prst="rect">
            <a:avLst/>
          </a:prstGeom>
        </p:spPr>
      </p:pic>
      <p:pic>
        <p:nvPicPr>
          <p:cNvPr id="20" name="Picture 19" descr="DH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2741" y="6035689"/>
            <a:ext cx="674564" cy="681177"/>
          </a:xfrm>
          <a:prstGeom prst="rect">
            <a:avLst/>
          </a:prstGeom>
        </p:spPr>
      </p:pic>
      <p:pic>
        <p:nvPicPr>
          <p:cNvPr id="13" name="Picture 12" descr="ksulogo_purple.gif">
            <a:extLst>
              <a:ext uri="{FF2B5EF4-FFF2-40B4-BE49-F238E27FC236}">
                <a16:creationId xmlns:a16="http://schemas.microsoft.com/office/drawing/2014/main" id="{615D3DAB-DAF5-4B2F-90E9-58446A240CC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8909" y="6421788"/>
            <a:ext cx="1484759" cy="403467"/>
          </a:xfrm>
          <a:prstGeom prst="rect">
            <a:avLst/>
          </a:prstGeom>
        </p:spPr>
      </p:pic>
      <p:pic>
        <p:nvPicPr>
          <p:cNvPr id="14" name="Picture 13" descr="NABC_Kstate logo">
            <a:hlinkClick r:id="rId5"/>
            <a:extLst>
              <a:ext uri="{FF2B5EF4-FFF2-40B4-BE49-F238E27FC236}">
                <a16:creationId xmlns:a16="http://schemas.microsoft.com/office/drawing/2014/main" id="{1B9EDBEE-24F2-4657-9CC4-6C618F119D9F}"/>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64409" y="5987574"/>
            <a:ext cx="1273758" cy="465412"/>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8066" y="1405822"/>
            <a:ext cx="7772400" cy="1143000"/>
          </a:xfrm>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685800" y="2946627"/>
            <a:ext cx="7772400" cy="2387373"/>
          </a:xfrm>
        </p:spPr>
        <p:txBody>
          <a:bodyPr/>
          <a:lstStyle>
            <a:lvl1pPr marL="457200" indent="-457200">
              <a:buClr>
                <a:schemeClr val="tx1"/>
              </a:buClr>
              <a:buSzPct val="100000"/>
              <a:buFont typeface="+mj-lt"/>
              <a:buAutoNum type="arabicPeriod"/>
              <a:defRPr sz="2400"/>
            </a:lvl1pPr>
            <a:lvl2pPr>
              <a:defRPr sz="2000"/>
            </a:lvl2pPr>
            <a:lvl3pPr>
              <a:defRPr sz="1800"/>
            </a:lvl3pPr>
          </a:lstStyle>
          <a:p>
            <a:pPr lvl="0"/>
            <a:r>
              <a:rPr lang="en-US"/>
              <a:t>Click to edit Master text styles</a:t>
            </a:r>
          </a:p>
        </p:txBody>
      </p:sp>
      <p:sp>
        <p:nvSpPr>
          <p:cNvPr id="14" name="Freeform 13"/>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15" name="Freeform 14"/>
          <p:cNvSpPr/>
          <p:nvPr/>
        </p:nvSpPr>
        <p:spPr>
          <a:xfrm>
            <a:off x="-3012"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16" name="Rectangle 15"/>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2383"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pic>
        <p:nvPicPr>
          <p:cNvPr id="19" name="Picture 18" descr="DH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2741" y="6035689"/>
            <a:ext cx="674564" cy="681177"/>
          </a:xfrm>
          <a:prstGeom prst="rect">
            <a:avLst/>
          </a:prstGeom>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9112" y="5472014"/>
            <a:ext cx="3866827" cy="700989"/>
          </a:xfrm>
          <a:prstGeom prst="rect">
            <a:avLst/>
          </a:prstGeom>
        </p:spPr>
      </p:pic>
      <p:pic>
        <p:nvPicPr>
          <p:cNvPr id="21" name="Picture 20" descr="ksulogo_purple.gif">
            <a:extLst>
              <a:ext uri="{FF2B5EF4-FFF2-40B4-BE49-F238E27FC236}">
                <a16:creationId xmlns:a16="http://schemas.microsoft.com/office/drawing/2014/main" id="{0EB38928-B1BB-45D2-B755-F20CC504C14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9315" y="6421332"/>
            <a:ext cx="1484759" cy="403467"/>
          </a:xfrm>
          <a:prstGeom prst="rect">
            <a:avLst/>
          </a:prstGeom>
        </p:spPr>
      </p:pic>
      <p:pic>
        <p:nvPicPr>
          <p:cNvPr id="22" name="Picture 21" descr="NABC_Kstate logo">
            <a:hlinkClick r:id="rId5"/>
            <a:extLst>
              <a:ext uri="{FF2B5EF4-FFF2-40B4-BE49-F238E27FC236}">
                <a16:creationId xmlns:a16="http://schemas.microsoft.com/office/drawing/2014/main" id="{1B9EDBEE-24F2-4657-9CC4-6C618F119D9F}"/>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64815" y="5987118"/>
            <a:ext cx="1273758" cy="4654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4">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1290993"/>
            <a:ext cx="7772400" cy="1143000"/>
          </a:xfrm>
          <a:prstGeom prst="rect">
            <a:avLst/>
          </a:prstGeom>
        </p:spPr>
        <p:txBody>
          <a:bodyPr vert="horz" lIns="0" tIns="45720" rIns="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502785"/>
            <a:ext cx="7772400" cy="3623378"/>
          </a:xfrm>
          <a:prstGeom prst="rect">
            <a:avLst/>
          </a:prstGeom>
        </p:spPr>
        <p:txBody>
          <a:bodyPr vert="horz" lIns="0" tIns="45720" rIns="0" bIns="45720" rtlCol="0">
            <a:normAutofit/>
          </a:bodyPr>
          <a:lstStyle/>
          <a:p>
            <a:pPr lvl="0"/>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54F985C8-6907-4243-91BD-8B96BCF65A9A}" type="datetimeFigureOut">
              <a:rPr lang="en-US" smtClean="0"/>
              <a:t>11/21/2017</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DB40EC9B-BD48-7746-8BF5-D807482CAF2C}" type="slidenum">
              <a:rPr lang="en-US" smtClean="0"/>
              <a:t>‹#›</a:t>
            </a:fld>
            <a:endParaRPr lang="en-US"/>
          </a:p>
        </p:txBody>
      </p:sp>
      <p:pic>
        <p:nvPicPr>
          <p:cNvPr id="11" name="Picture 2" descr="image00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11430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54025" indent="-385763" algn="l" defTabSz="914400" rtl="0" eaLnBrk="1" latinLnBrk="0" hangingPunct="1">
        <a:lnSpc>
          <a:spcPct val="100000"/>
        </a:lnSpc>
        <a:spcBef>
          <a:spcPts val="700"/>
        </a:spcBef>
        <a:buClr>
          <a:schemeClr val="accent1"/>
        </a:buClr>
        <a:buSzPct val="85000"/>
        <a:buFont typeface="Wingdings 3" pitchFamily="18" charset="2"/>
        <a:buNone/>
        <a:defRPr sz="2000" kern="1200" baseline="0">
          <a:solidFill>
            <a:schemeClr val="tx1"/>
          </a:solidFill>
          <a:latin typeface="+mn-lt"/>
          <a:ea typeface="+mn-ea"/>
          <a:cs typeface="+mn-cs"/>
        </a:defRPr>
      </a:lvl1pPr>
      <a:lvl2pPr marL="468630" indent="0" algn="l" defTabSz="914400" rtl="0" eaLnBrk="1" latinLnBrk="0" hangingPunct="1">
        <a:lnSpc>
          <a:spcPct val="100000"/>
        </a:lnSpc>
        <a:spcBef>
          <a:spcPts val="700"/>
        </a:spcBef>
        <a:buClr>
          <a:schemeClr val="accent1"/>
        </a:buClr>
        <a:buSzPct val="85000"/>
        <a:buFont typeface="Wingdings 3" pitchFamily="18" charset="2"/>
        <a:buNone/>
        <a:defRPr sz="1600" kern="1200" baseline="0">
          <a:solidFill>
            <a:schemeClr val="tx1"/>
          </a:solidFill>
          <a:latin typeface="+mn-lt"/>
          <a:ea typeface="+mn-ea"/>
          <a:cs typeface="+mn-cs"/>
        </a:defRPr>
      </a:lvl2pPr>
      <a:lvl3pPr marL="8686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3pPr>
      <a:lvl4pPr marL="13258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4pPr>
      <a:lvl5pPr marL="17830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0650" y="1280293"/>
            <a:ext cx="8088646" cy="678098"/>
          </a:xfrm>
        </p:spPr>
        <p:txBody>
          <a:bodyPr anchor="b">
            <a:noAutofit/>
          </a:bodyPr>
          <a:lstStyle/>
          <a:p>
            <a:r>
              <a:rPr lang="en-US" dirty="0"/>
              <a:t>VII. PRINCIPAL PARTIES</a:t>
            </a:r>
          </a:p>
        </p:txBody>
      </p:sp>
      <p:sp>
        <p:nvSpPr>
          <p:cNvPr id="3" name="Subtitle 2"/>
          <p:cNvSpPr>
            <a:spLocks noGrp="1"/>
          </p:cNvSpPr>
          <p:nvPr>
            <p:ph type="subTitle" idx="1"/>
          </p:nvPr>
        </p:nvSpPr>
        <p:spPr>
          <a:xfrm>
            <a:off x="571954" y="2268630"/>
            <a:ext cx="8117604" cy="2588565"/>
          </a:xfrm>
        </p:spPr>
        <p:txBody>
          <a:bodyPr anchor="ctr">
            <a:noAutofit/>
          </a:bodyPr>
          <a:lstStyle/>
          <a:p>
            <a:r>
              <a:rPr lang="en-US" sz="2200" dirty="0">
                <a:solidFill>
                  <a:schemeClr val="tx1"/>
                </a:solidFill>
              </a:rPr>
              <a:t>An important part of preplanning for an incident is the identification of all agencies, organizations, and principal parties needed to carry out the response. Each organization in this section should be listed separately and by its official title.  Agencies with joint responsibilities should be identified. Completion of this section should produce a bulleted list of entities which will later be discussed in detail in the Organizations and Responsibilities section of the LERP.  </a:t>
            </a:r>
          </a:p>
        </p:txBody>
      </p:sp>
    </p:spTree>
    <p:extLst>
      <p:ext uri="{BB962C8B-B14F-4D97-AF65-F5344CB8AC3E}">
        <p14:creationId xmlns:p14="http://schemas.microsoft.com/office/powerpoint/2010/main" val="2572960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75175" y="2686277"/>
            <a:ext cx="7368896" cy="2387373"/>
          </a:xfrm>
        </p:spPr>
        <p:txBody>
          <a:bodyPr anchor="t">
            <a:normAutofit/>
          </a:bodyPr>
          <a:lstStyle/>
          <a:p>
            <a:pPr marL="0" indent="0">
              <a:buNone/>
            </a:pPr>
            <a:r>
              <a:rPr lang="en-US" sz="2600" i="1" dirty="0"/>
              <a:t>Tribal</a:t>
            </a:r>
          </a:p>
          <a:p>
            <a:pPr marL="0" indent="0">
              <a:buNone/>
            </a:pPr>
            <a:endParaRPr lang="en-US" dirty="0"/>
          </a:p>
          <a:p>
            <a:pPr marL="0" indent="0">
              <a:buNone/>
            </a:pPr>
            <a:r>
              <a:rPr lang="en-US" dirty="0"/>
              <a:t>2.  How will the tribal entities interact with the lead state agency?</a:t>
            </a:r>
          </a:p>
        </p:txBody>
      </p:sp>
    </p:spTree>
    <p:extLst>
      <p:ext uri="{BB962C8B-B14F-4D97-AF65-F5344CB8AC3E}">
        <p14:creationId xmlns:p14="http://schemas.microsoft.com/office/powerpoint/2010/main" val="1546968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74702"/>
            <a:ext cx="7772400" cy="2387373"/>
          </a:xfrm>
        </p:spPr>
        <p:txBody>
          <a:bodyPr anchor="t">
            <a:normAutofit/>
          </a:bodyPr>
          <a:lstStyle/>
          <a:p>
            <a:pPr marL="0" indent="0">
              <a:buNone/>
            </a:pPr>
            <a:r>
              <a:rPr lang="en-US" sz="2600" i="1" dirty="0"/>
              <a:t>Tribal</a:t>
            </a:r>
          </a:p>
          <a:p>
            <a:pPr marL="0" indent="0">
              <a:buNone/>
            </a:pPr>
            <a:endParaRPr lang="en-US" dirty="0"/>
          </a:p>
          <a:p>
            <a:pPr marL="0" indent="0">
              <a:buNone/>
            </a:pPr>
            <a:r>
              <a:rPr lang="en-US" dirty="0"/>
              <a:t>3. How are the tribal entities asked to collaborate in their potential roles?</a:t>
            </a:r>
          </a:p>
        </p:txBody>
      </p:sp>
    </p:spTree>
    <p:extLst>
      <p:ext uri="{BB962C8B-B14F-4D97-AF65-F5344CB8AC3E}">
        <p14:creationId xmlns:p14="http://schemas.microsoft.com/office/powerpoint/2010/main" val="1562944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74702"/>
            <a:ext cx="7772400" cy="2387373"/>
          </a:xfrm>
        </p:spPr>
        <p:txBody>
          <a:bodyPr anchor="t">
            <a:normAutofit/>
          </a:bodyPr>
          <a:lstStyle/>
          <a:p>
            <a:pPr marL="0" indent="0">
              <a:buNone/>
            </a:pPr>
            <a:r>
              <a:rPr lang="en-US" sz="2600" i="1" dirty="0"/>
              <a:t>Tribal</a:t>
            </a:r>
          </a:p>
          <a:p>
            <a:pPr marL="0" indent="0">
              <a:buNone/>
            </a:pPr>
            <a:endParaRPr lang="en-US" sz="2600" dirty="0"/>
          </a:p>
          <a:p>
            <a:pPr marL="0" indent="0">
              <a:buNone/>
            </a:pPr>
            <a:r>
              <a:rPr lang="en-US" dirty="0"/>
              <a:t>4.  Are the tribal entities responsibilities identified in the Organizations and Responsibilities section?</a:t>
            </a:r>
          </a:p>
        </p:txBody>
      </p:sp>
    </p:spTree>
    <p:extLst>
      <p:ext uri="{BB962C8B-B14F-4D97-AF65-F5344CB8AC3E}">
        <p14:creationId xmlns:p14="http://schemas.microsoft.com/office/powerpoint/2010/main" val="4288032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75175" y="2674702"/>
            <a:ext cx="7772400" cy="2387373"/>
          </a:xfrm>
        </p:spPr>
        <p:txBody>
          <a:bodyPr anchor="t">
            <a:normAutofit/>
          </a:bodyPr>
          <a:lstStyle/>
          <a:p>
            <a:pPr marL="0" indent="0">
              <a:buNone/>
            </a:pPr>
            <a:r>
              <a:rPr lang="en-US" sz="2600" i="1" dirty="0"/>
              <a:t>Tribal</a:t>
            </a:r>
          </a:p>
          <a:p>
            <a:pPr marL="0" indent="0">
              <a:buNone/>
            </a:pPr>
            <a:endParaRPr lang="en-US" sz="2600" dirty="0"/>
          </a:p>
          <a:p>
            <a:pPr marL="0" indent="0">
              <a:buNone/>
            </a:pPr>
            <a:r>
              <a:rPr lang="en-US" dirty="0"/>
              <a:t>5. Have plans been developed for incidences in which tribal entities function as a lead agency?</a:t>
            </a:r>
          </a:p>
        </p:txBody>
      </p:sp>
    </p:spTree>
    <p:extLst>
      <p:ext uri="{BB962C8B-B14F-4D97-AF65-F5344CB8AC3E}">
        <p14:creationId xmlns:p14="http://schemas.microsoft.com/office/powerpoint/2010/main" val="2210102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74702"/>
            <a:ext cx="7772400" cy="2387373"/>
          </a:xfrm>
        </p:spPr>
        <p:txBody>
          <a:bodyPr anchor="t">
            <a:normAutofit/>
          </a:bodyPr>
          <a:lstStyle/>
          <a:p>
            <a:pPr marL="0" indent="0">
              <a:buNone/>
            </a:pPr>
            <a:r>
              <a:rPr lang="en-US" sz="2600" i="1" dirty="0"/>
              <a:t>Tribal</a:t>
            </a:r>
          </a:p>
          <a:p>
            <a:pPr marL="0" indent="0">
              <a:buNone/>
            </a:pPr>
            <a:r>
              <a:rPr lang="en-US" dirty="0"/>
              <a:t>	</a:t>
            </a:r>
          </a:p>
          <a:p>
            <a:pPr marL="0" indent="0">
              <a:buNone/>
            </a:pPr>
            <a:r>
              <a:rPr lang="en-US" dirty="0"/>
              <a:t>6. How might the state function in support of a disease outbreak on tribal land?</a:t>
            </a:r>
          </a:p>
        </p:txBody>
      </p:sp>
    </p:spTree>
    <p:extLst>
      <p:ext uri="{BB962C8B-B14F-4D97-AF65-F5344CB8AC3E}">
        <p14:creationId xmlns:p14="http://schemas.microsoft.com/office/powerpoint/2010/main" val="737676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86277"/>
            <a:ext cx="7772400" cy="2387373"/>
          </a:xfrm>
        </p:spPr>
        <p:txBody>
          <a:bodyPr anchor="t">
            <a:normAutofit/>
          </a:bodyPr>
          <a:lstStyle/>
          <a:p>
            <a:pPr marL="0" indent="0">
              <a:buNone/>
            </a:pPr>
            <a:r>
              <a:rPr lang="en-US" sz="2600" i="1" dirty="0"/>
              <a:t>Local</a:t>
            </a:r>
          </a:p>
          <a:p>
            <a:pPr marL="0" indent="0">
              <a:buNone/>
            </a:pPr>
            <a:endParaRPr lang="en-US" sz="2600" dirty="0"/>
          </a:p>
          <a:p>
            <a:pPr marL="0" indent="0">
              <a:buNone/>
            </a:pPr>
            <a:r>
              <a:rPr lang="en-US" dirty="0"/>
              <a:t>1. What local government agencies support a FEAD response?</a:t>
            </a:r>
          </a:p>
        </p:txBody>
      </p:sp>
    </p:spTree>
    <p:extLst>
      <p:ext uri="{BB962C8B-B14F-4D97-AF65-F5344CB8AC3E}">
        <p14:creationId xmlns:p14="http://schemas.microsoft.com/office/powerpoint/2010/main" val="1770066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86277"/>
            <a:ext cx="7772400" cy="2387373"/>
          </a:xfrm>
        </p:spPr>
        <p:txBody>
          <a:bodyPr anchor="t">
            <a:normAutofit/>
          </a:bodyPr>
          <a:lstStyle/>
          <a:p>
            <a:pPr marL="0" indent="0">
              <a:buNone/>
            </a:pPr>
            <a:r>
              <a:rPr lang="en-US" sz="2600" i="1" dirty="0"/>
              <a:t>Local</a:t>
            </a:r>
          </a:p>
          <a:p>
            <a:pPr marL="0" indent="0">
              <a:buNone/>
            </a:pPr>
            <a:endParaRPr lang="en-US" sz="2600" dirty="0"/>
          </a:p>
          <a:p>
            <a:pPr marL="0" indent="0">
              <a:buNone/>
            </a:pPr>
            <a:r>
              <a:rPr lang="en-US" dirty="0"/>
              <a:t>2. How are local agencies informed of their potential roles?</a:t>
            </a:r>
          </a:p>
        </p:txBody>
      </p:sp>
    </p:spTree>
    <p:extLst>
      <p:ext uri="{BB962C8B-B14F-4D97-AF65-F5344CB8AC3E}">
        <p14:creationId xmlns:p14="http://schemas.microsoft.com/office/powerpoint/2010/main" val="3353919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74702"/>
            <a:ext cx="7772400" cy="2387373"/>
          </a:xfrm>
        </p:spPr>
        <p:txBody>
          <a:bodyPr anchor="t">
            <a:normAutofit/>
          </a:bodyPr>
          <a:lstStyle/>
          <a:p>
            <a:pPr marL="0" indent="0">
              <a:buNone/>
            </a:pPr>
            <a:r>
              <a:rPr lang="en-US" sz="2600" i="1" dirty="0"/>
              <a:t>Local</a:t>
            </a:r>
          </a:p>
          <a:p>
            <a:pPr marL="0" indent="0">
              <a:buNone/>
            </a:pPr>
            <a:endParaRPr lang="en-US" sz="2600" dirty="0"/>
          </a:p>
          <a:p>
            <a:pPr marL="0" indent="0">
              <a:buNone/>
            </a:pPr>
            <a:r>
              <a:rPr lang="en-US" dirty="0"/>
              <a:t>3.  Are local agency responsibilities identified in the Organizations and Responsibilities section?</a:t>
            </a:r>
          </a:p>
        </p:txBody>
      </p:sp>
    </p:spTree>
    <p:extLst>
      <p:ext uri="{BB962C8B-B14F-4D97-AF65-F5344CB8AC3E}">
        <p14:creationId xmlns:p14="http://schemas.microsoft.com/office/powerpoint/2010/main" val="1202220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1036358" y="2605254"/>
            <a:ext cx="7069594" cy="2387373"/>
          </a:xfrm>
        </p:spPr>
        <p:txBody>
          <a:bodyPr anchor="t">
            <a:normAutofit lnSpcReduction="10000"/>
          </a:bodyPr>
          <a:lstStyle/>
          <a:p>
            <a:pPr marL="0" indent="0">
              <a:buNone/>
            </a:pPr>
            <a:r>
              <a:rPr lang="en-US" sz="2600" i="1" dirty="0"/>
              <a:t>Private Sector</a:t>
            </a:r>
          </a:p>
          <a:p>
            <a:pPr marL="0" indent="0">
              <a:buNone/>
            </a:pPr>
            <a:endParaRPr lang="en-US" sz="2600" dirty="0"/>
          </a:p>
          <a:p>
            <a:pPr marL="0" indent="0">
              <a:buNone/>
            </a:pPr>
            <a:r>
              <a:rPr lang="en-US" dirty="0"/>
              <a:t>1. What private organizations and individuals (i.e., trade or commodity groups, agricultural partners, companies, veterinarians or other professionals) are involved in support of a FEAD response?</a:t>
            </a:r>
          </a:p>
        </p:txBody>
      </p:sp>
    </p:spTree>
    <p:extLst>
      <p:ext uri="{BB962C8B-B14F-4D97-AF65-F5344CB8AC3E}">
        <p14:creationId xmlns:p14="http://schemas.microsoft.com/office/powerpoint/2010/main" val="4175601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74702"/>
            <a:ext cx="7772400" cy="2387373"/>
          </a:xfrm>
        </p:spPr>
        <p:txBody>
          <a:bodyPr anchor="t">
            <a:normAutofit/>
          </a:bodyPr>
          <a:lstStyle/>
          <a:p>
            <a:pPr marL="0" indent="0">
              <a:buNone/>
            </a:pPr>
            <a:r>
              <a:rPr lang="en-US" sz="2600" i="1" dirty="0"/>
              <a:t>Private Sector</a:t>
            </a:r>
          </a:p>
          <a:p>
            <a:pPr marL="0" indent="0">
              <a:buNone/>
            </a:pPr>
            <a:endParaRPr lang="en-US" sz="2600" dirty="0"/>
          </a:p>
          <a:p>
            <a:pPr marL="0" indent="0">
              <a:buNone/>
            </a:pPr>
            <a:r>
              <a:rPr lang="en-US" dirty="0"/>
              <a:t>2.  How are private organizations and individuals informed of their potential roles?</a:t>
            </a:r>
          </a:p>
        </p:txBody>
      </p:sp>
    </p:spTree>
    <p:extLst>
      <p:ext uri="{BB962C8B-B14F-4D97-AF65-F5344CB8AC3E}">
        <p14:creationId xmlns:p14="http://schemas.microsoft.com/office/powerpoint/2010/main" val="2240676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066" y="1405821"/>
            <a:ext cx="7772400" cy="1124573"/>
          </a:xfrm>
        </p:spPr>
        <p:txBody>
          <a:bodyPr/>
          <a:lstStyle/>
          <a:p>
            <a:r>
              <a:rPr lang="en-US" dirty="0"/>
              <a:t>VII. PRINCIPAL PARTIES</a:t>
            </a:r>
          </a:p>
        </p:txBody>
      </p:sp>
      <p:sp>
        <p:nvSpPr>
          <p:cNvPr id="3" name="Content Placeholder 2"/>
          <p:cNvSpPr>
            <a:spLocks noGrp="1"/>
          </p:cNvSpPr>
          <p:nvPr>
            <p:ph idx="1"/>
          </p:nvPr>
        </p:nvSpPr>
        <p:spPr>
          <a:xfrm>
            <a:off x="998325" y="2674702"/>
            <a:ext cx="7772400" cy="2387373"/>
          </a:xfrm>
        </p:spPr>
        <p:txBody>
          <a:bodyPr anchor="t">
            <a:normAutofit/>
          </a:bodyPr>
          <a:lstStyle/>
          <a:p>
            <a:pPr marL="0" indent="0">
              <a:buNone/>
            </a:pPr>
            <a:r>
              <a:rPr lang="en-US" sz="2600" i="1" dirty="0"/>
              <a:t>State</a:t>
            </a:r>
          </a:p>
          <a:p>
            <a:pPr marL="0" indent="0">
              <a:buNone/>
            </a:pPr>
            <a:endParaRPr lang="en-US" dirty="0"/>
          </a:p>
          <a:p>
            <a:pPr marL="0" indent="0">
              <a:buNone/>
            </a:pPr>
            <a:r>
              <a:rPr lang="en-US" dirty="0"/>
              <a:t>1.  Which state agency or agencies will be leading the FEAD response?</a:t>
            </a:r>
          </a:p>
        </p:txBody>
      </p:sp>
    </p:spTree>
    <p:extLst>
      <p:ext uri="{BB962C8B-B14F-4D97-AF65-F5344CB8AC3E}">
        <p14:creationId xmlns:p14="http://schemas.microsoft.com/office/powerpoint/2010/main" val="887342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74702"/>
            <a:ext cx="7772400" cy="2387373"/>
          </a:xfrm>
        </p:spPr>
        <p:txBody>
          <a:bodyPr anchor="t">
            <a:normAutofit/>
          </a:bodyPr>
          <a:lstStyle/>
          <a:p>
            <a:pPr marL="0" indent="0">
              <a:buNone/>
            </a:pPr>
            <a:r>
              <a:rPr lang="en-US" sz="2600" i="1" dirty="0"/>
              <a:t>Private Sector</a:t>
            </a:r>
          </a:p>
          <a:p>
            <a:pPr marL="0" indent="0">
              <a:buNone/>
            </a:pPr>
            <a:endParaRPr lang="en-US" sz="2600" dirty="0"/>
          </a:p>
          <a:p>
            <a:pPr marL="0" indent="0">
              <a:buNone/>
            </a:pPr>
            <a:r>
              <a:rPr lang="en-US" dirty="0"/>
              <a:t>3.  Which of these private organizations and individuals should be included in the plan’s Organization and Responsibilities section?</a:t>
            </a:r>
          </a:p>
        </p:txBody>
      </p:sp>
    </p:spTree>
    <p:extLst>
      <p:ext uri="{BB962C8B-B14F-4D97-AF65-F5344CB8AC3E}">
        <p14:creationId xmlns:p14="http://schemas.microsoft.com/office/powerpoint/2010/main" val="1055132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595332"/>
            <a:ext cx="7337477" cy="2387373"/>
          </a:xfrm>
        </p:spPr>
        <p:txBody>
          <a:bodyPr anchor="t">
            <a:normAutofit/>
          </a:bodyPr>
          <a:lstStyle/>
          <a:p>
            <a:pPr marL="0" indent="0">
              <a:buNone/>
            </a:pPr>
            <a:r>
              <a:rPr lang="en-US" sz="2600" i="1" dirty="0"/>
              <a:t>Private Sector</a:t>
            </a:r>
          </a:p>
          <a:p>
            <a:pPr marL="0" indent="0">
              <a:buNone/>
            </a:pPr>
            <a:r>
              <a:rPr lang="en-US" dirty="0"/>
              <a:t>	</a:t>
            </a:r>
          </a:p>
          <a:p>
            <a:pPr marL="0" indent="0">
              <a:buNone/>
            </a:pPr>
            <a:r>
              <a:rPr lang="en-US" dirty="0"/>
              <a:t>4.  Which non-governmental organizations (NGO’s) might have a role and should be included in the plan’s Organization and Responsibilities section?</a:t>
            </a:r>
          </a:p>
        </p:txBody>
      </p:sp>
    </p:spTree>
    <p:extLst>
      <p:ext uri="{BB962C8B-B14F-4D97-AF65-F5344CB8AC3E}">
        <p14:creationId xmlns:p14="http://schemas.microsoft.com/office/powerpoint/2010/main" val="2469939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350" y="1303442"/>
            <a:ext cx="8088646" cy="875701"/>
          </a:xfrm>
        </p:spPr>
        <p:txBody>
          <a:bodyPr anchor="b">
            <a:noAutofit/>
          </a:bodyPr>
          <a:lstStyle/>
          <a:p>
            <a:r>
              <a:rPr lang="en-US" dirty="0"/>
              <a:t>VIII.  ACTIONS</a:t>
            </a:r>
          </a:p>
        </p:txBody>
      </p:sp>
      <p:sp>
        <p:nvSpPr>
          <p:cNvPr id="3" name="Subtitle 2"/>
          <p:cNvSpPr>
            <a:spLocks noGrp="1"/>
          </p:cNvSpPr>
          <p:nvPr>
            <p:ph type="subTitle" idx="1"/>
          </p:nvPr>
        </p:nvSpPr>
        <p:spPr>
          <a:xfrm>
            <a:off x="1309650" y="2587924"/>
            <a:ext cx="7054295" cy="1906361"/>
          </a:xfrm>
        </p:spPr>
        <p:txBody>
          <a:bodyPr anchor="ctr">
            <a:noAutofit/>
          </a:bodyPr>
          <a:lstStyle/>
          <a:p>
            <a:r>
              <a:rPr lang="en-US" sz="2200" dirty="0">
                <a:solidFill>
                  <a:srgbClr val="FFFFFF"/>
                </a:solidFill>
              </a:rPr>
              <a:t>The Actions section is not listed as a base plan component in the CPG-101, v.2. The inclusion of this section should only be considered when a state’s intent is to produce a supporting annex or appendix to an existing overarching departmental emergency operations plan.</a:t>
            </a:r>
          </a:p>
        </p:txBody>
      </p:sp>
    </p:spTree>
    <p:extLst>
      <p:ext uri="{BB962C8B-B14F-4D97-AF65-F5344CB8AC3E}">
        <p14:creationId xmlns:p14="http://schemas.microsoft.com/office/powerpoint/2010/main" val="29062227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2225" y="1308825"/>
            <a:ext cx="8088646" cy="1231265"/>
          </a:xfrm>
        </p:spPr>
        <p:txBody>
          <a:bodyPr anchor="b">
            <a:noAutofit/>
          </a:bodyPr>
          <a:lstStyle/>
          <a:p>
            <a:r>
              <a:rPr lang="en-US" dirty="0"/>
              <a:t>IX. ORGANIZATIONS AND ASSIGNMENT OF RESPONSIBILTIES</a:t>
            </a:r>
          </a:p>
        </p:txBody>
      </p:sp>
      <p:sp>
        <p:nvSpPr>
          <p:cNvPr id="3" name="Subtitle 2"/>
          <p:cNvSpPr>
            <a:spLocks noGrp="1"/>
          </p:cNvSpPr>
          <p:nvPr>
            <p:ph type="subTitle" idx="1"/>
          </p:nvPr>
        </p:nvSpPr>
        <p:spPr>
          <a:xfrm>
            <a:off x="797401" y="2994695"/>
            <a:ext cx="7533474" cy="1264491"/>
          </a:xfrm>
        </p:spPr>
        <p:txBody>
          <a:bodyPr anchor="ctr">
            <a:noAutofit/>
          </a:bodyPr>
          <a:lstStyle/>
          <a:p>
            <a:r>
              <a:rPr lang="en-US" sz="2200" dirty="0">
                <a:solidFill>
                  <a:srgbClr val="FFFFFF"/>
                </a:solidFill>
              </a:rPr>
              <a:t>The purpose of this section is to identify the entity responsible for lead areas of a response along with those who will support the response efforts. This section should clearly define the specific responsibilities for each entity during the response. </a:t>
            </a:r>
          </a:p>
        </p:txBody>
      </p:sp>
    </p:spTree>
    <p:extLst>
      <p:ext uri="{BB962C8B-B14F-4D97-AF65-F5344CB8AC3E}">
        <p14:creationId xmlns:p14="http://schemas.microsoft.com/office/powerpoint/2010/main" val="1018298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275" y="1160775"/>
            <a:ext cx="8694681" cy="1113959"/>
          </a:xfrm>
        </p:spPr>
        <p:txBody>
          <a:bodyPr anchor="b">
            <a:noAutofit/>
          </a:bodyPr>
          <a:lstStyle/>
          <a:p>
            <a:r>
              <a:rPr lang="en-US" sz="2400" dirty="0"/>
              <a:t>IX. ORGANIZATIONS AND ASSIGNMENT OF RESPONSIBILTIES</a:t>
            </a:r>
            <a:br>
              <a:rPr lang="en-US" sz="2400" dirty="0"/>
            </a:br>
            <a:r>
              <a:rPr lang="en-US" sz="2200" dirty="0">
                <a:solidFill>
                  <a:schemeClr val="accent3">
                    <a:lumMod val="40000"/>
                    <a:lumOff val="60000"/>
                  </a:schemeClr>
                </a:solidFill>
              </a:rPr>
              <a:t>Governor or Other Authorized </a:t>
            </a:r>
            <a:br>
              <a:rPr lang="en-US" sz="2200" dirty="0">
                <a:solidFill>
                  <a:schemeClr val="accent3">
                    <a:lumMod val="40000"/>
                    <a:lumOff val="60000"/>
                  </a:schemeClr>
                </a:solidFill>
              </a:rPr>
            </a:br>
            <a:r>
              <a:rPr lang="en-US" sz="2200" dirty="0">
                <a:solidFill>
                  <a:schemeClr val="accent3">
                    <a:lumMod val="40000"/>
                    <a:lumOff val="60000"/>
                  </a:schemeClr>
                </a:solidFill>
              </a:rPr>
              <a:t>State Agricultural Official</a:t>
            </a:r>
          </a:p>
        </p:txBody>
      </p:sp>
      <p:sp>
        <p:nvSpPr>
          <p:cNvPr id="3" name="Subtitle 2"/>
          <p:cNvSpPr>
            <a:spLocks noGrp="1"/>
          </p:cNvSpPr>
          <p:nvPr>
            <p:ph type="subTitle" idx="1"/>
          </p:nvPr>
        </p:nvSpPr>
        <p:spPr>
          <a:xfrm>
            <a:off x="820551" y="3112545"/>
            <a:ext cx="7533474" cy="1264491"/>
          </a:xfrm>
        </p:spPr>
        <p:txBody>
          <a:bodyPr anchor="ctr">
            <a:noAutofit/>
          </a:bodyPr>
          <a:lstStyle/>
          <a:p>
            <a:r>
              <a:rPr lang="en-US" sz="1800" dirty="0"/>
              <a:t> </a:t>
            </a:r>
            <a:r>
              <a:rPr lang="en-US" sz="1800" dirty="0">
                <a:solidFill>
                  <a:srgbClr val="FFFFFF"/>
                </a:solidFill>
              </a:rPr>
              <a:t>If the LERP is a stand-alone document, the role of the governor or appropriate agricultural official should be briefly summarized in the LERP. If the LERP is an annex to a state all-hazard emergency plan, only those gubernatorial responsibilities unique to FEAD emergencies should be included in the LERP. In some states, a Designated State Animal Health Official may be the authority for many of these responsibilities. Those roles should be appropriately noted within the plan. In addition, the statutory authority may be in differing state agencies depending upon the state (e.g., the Department of Agriculture, a Division of Animal Health, or a Livestock or Animal Health Board or Commission). </a:t>
            </a:r>
          </a:p>
        </p:txBody>
      </p:sp>
    </p:spTree>
    <p:extLst>
      <p:ext uri="{BB962C8B-B14F-4D97-AF65-F5344CB8AC3E}">
        <p14:creationId xmlns:p14="http://schemas.microsoft.com/office/powerpoint/2010/main" val="3965765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359821"/>
            <a:ext cx="8449820" cy="1083319"/>
          </a:xfrm>
        </p:spPr>
        <p:txBody>
          <a:bodyPr>
            <a:no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p>
        </p:txBody>
      </p:sp>
      <p:sp>
        <p:nvSpPr>
          <p:cNvPr id="3" name="Content Placeholder 2"/>
          <p:cNvSpPr>
            <a:spLocks noGrp="1"/>
          </p:cNvSpPr>
          <p:nvPr>
            <p:ph idx="1"/>
          </p:nvPr>
        </p:nvSpPr>
        <p:spPr>
          <a:xfrm>
            <a:off x="1006138" y="3005450"/>
            <a:ext cx="7772400" cy="1047060"/>
          </a:xfrm>
        </p:spPr>
        <p:txBody>
          <a:bodyPr anchor="t">
            <a:normAutofit/>
          </a:bodyPr>
          <a:lstStyle/>
          <a:p>
            <a:pPr marL="0" indent="0">
              <a:buNone/>
            </a:pPr>
            <a:r>
              <a:rPr lang="en-US" dirty="0"/>
              <a:t>1.  What role will the Governor play in a FEAD incident?</a:t>
            </a:r>
          </a:p>
        </p:txBody>
      </p:sp>
    </p:spTree>
    <p:extLst>
      <p:ext uri="{BB962C8B-B14F-4D97-AF65-F5344CB8AC3E}">
        <p14:creationId xmlns:p14="http://schemas.microsoft.com/office/powerpoint/2010/main" val="2722727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56015" y="1475272"/>
            <a:ext cx="8410193" cy="1142378"/>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998325" y="3021952"/>
            <a:ext cx="7405275" cy="1350493"/>
          </a:xfrm>
        </p:spPr>
        <p:txBody>
          <a:bodyPr anchor="t">
            <a:normAutofit/>
          </a:bodyPr>
          <a:lstStyle/>
          <a:p>
            <a:pPr marL="0" indent="0">
              <a:buNone/>
            </a:pPr>
            <a:r>
              <a:rPr lang="en-US" dirty="0"/>
              <a:t>2.  In what agency or office does the Designated State Animal Health Official reside?</a:t>
            </a:r>
          </a:p>
        </p:txBody>
      </p:sp>
    </p:spTree>
    <p:extLst>
      <p:ext uri="{BB962C8B-B14F-4D97-AF65-F5344CB8AC3E}">
        <p14:creationId xmlns:p14="http://schemas.microsoft.com/office/powerpoint/2010/main" val="41442531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39" y="1417696"/>
            <a:ext cx="8947129" cy="1132041"/>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915644" y="3099667"/>
            <a:ext cx="7458191" cy="2387373"/>
          </a:xfrm>
        </p:spPr>
        <p:txBody>
          <a:bodyPr anchor="t">
            <a:normAutofit/>
          </a:bodyPr>
          <a:lstStyle/>
          <a:p>
            <a:pPr marL="0" indent="0">
              <a:buNone/>
            </a:pPr>
            <a:r>
              <a:rPr lang="en-US" dirty="0"/>
              <a:t>3.  What role will the Designated State Animal Health Official play in a FEAD incident?</a:t>
            </a:r>
          </a:p>
        </p:txBody>
      </p:sp>
    </p:spTree>
    <p:extLst>
      <p:ext uri="{BB962C8B-B14F-4D97-AF65-F5344CB8AC3E}">
        <p14:creationId xmlns:p14="http://schemas.microsoft.com/office/powerpoint/2010/main" val="2425788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409" y="1503684"/>
            <a:ext cx="8923979" cy="956763"/>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998325" y="2906202"/>
            <a:ext cx="7663237" cy="2024613"/>
          </a:xfrm>
        </p:spPr>
        <p:txBody>
          <a:bodyPr anchor="t">
            <a:normAutofit/>
          </a:bodyPr>
          <a:lstStyle/>
          <a:p>
            <a:pPr marL="0" indent="0">
              <a:buNone/>
            </a:pPr>
            <a:r>
              <a:rPr lang="en-US" dirty="0"/>
              <a:t>4.  What state resources require the Governor’s or Designated State Animal Health Official’s involvement before they can be used to support a response?</a:t>
            </a:r>
          </a:p>
        </p:txBody>
      </p:sp>
    </p:spTree>
    <p:extLst>
      <p:ext uri="{BB962C8B-B14F-4D97-AF65-F5344CB8AC3E}">
        <p14:creationId xmlns:p14="http://schemas.microsoft.com/office/powerpoint/2010/main" val="25913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819808" cy="1191568"/>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839579" y="2820222"/>
            <a:ext cx="7772400" cy="1118478"/>
          </a:xfrm>
        </p:spPr>
        <p:txBody>
          <a:bodyPr anchor="t">
            <a:normAutofit/>
          </a:bodyPr>
          <a:lstStyle/>
          <a:p>
            <a:pPr marL="0" indent="0">
              <a:buNone/>
            </a:pPr>
            <a:r>
              <a:rPr lang="en-US" dirty="0"/>
              <a:t>5.  Will the Governor have a specific role in activation of the LERP?</a:t>
            </a:r>
          </a:p>
        </p:txBody>
      </p:sp>
    </p:spTree>
    <p:extLst>
      <p:ext uri="{BB962C8B-B14F-4D97-AF65-F5344CB8AC3E}">
        <p14:creationId xmlns:p14="http://schemas.microsoft.com/office/powerpoint/2010/main" val="50196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066" y="1405822"/>
            <a:ext cx="7772400" cy="1173048"/>
          </a:xfrm>
        </p:spPr>
        <p:txBody>
          <a:bodyPr/>
          <a:lstStyle/>
          <a:p>
            <a:r>
              <a:rPr lang="en-US" dirty="0"/>
              <a:t>VII. PRINCIPAL PARTIES</a:t>
            </a:r>
          </a:p>
        </p:txBody>
      </p:sp>
      <p:sp>
        <p:nvSpPr>
          <p:cNvPr id="3" name="Content Placeholder 2"/>
          <p:cNvSpPr>
            <a:spLocks noGrp="1"/>
          </p:cNvSpPr>
          <p:nvPr>
            <p:ph idx="1"/>
          </p:nvPr>
        </p:nvSpPr>
        <p:spPr>
          <a:xfrm>
            <a:off x="998325" y="2674702"/>
            <a:ext cx="7772400" cy="2387373"/>
          </a:xfrm>
        </p:spPr>
        <p:txBody>
          <a:bodyPr anchor="t">
            <a:normAutofit/>
          </a:bodyPr>
          <a:lstStyle/>
          <a:p>
            <a:pPr marL="0" indent="0">
              <a:buNone/>
            </a:pPr>
            <a:r>
              <a:rPr lang="en-US" sz="2600" i="1" dirty="0"/>
              <a:t>State</a:t>
            </a:r>
          </a:p>
          <a:p>
            <a:pPr marL="0" indent="0">
              <a:buNone/>
            </a:pPr>
            <a:r>
              <a:rPr lang="en-US" dirty="0"/>
              <a:t>	</a:t>
            </a:r>
          </a:p>
          <a:p>
            <a:pPr marL="0" indent="0">
              <a:buNone/>
            </a:pPr>
            <a:r>
              <a:rPr lang="en-US" dirty="0"/>
              <a:t>2.  Which state agencies will play supporting roles in the FEAD response?</a:t>
            </a:r>
          </a:p>
        </p:txBody>
      </p:sp>
    </p:spTree>
    <p:extLst>
      <p:ext uri="{BB962C8B-B14F-4D97-AF65-F5344CB8AC3E}">
        <p14:creationId xmlns:p14="http://schemas.microsoft.com/office/powerpoint/2010/main" val="1269296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1" y="1417696"/>
            <a:ext cx="8831382" cy="1062594"/>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996672" y="2867215"/>
            <a:ext cx="7625204" cy="1339356"/>
          </a:xfrm>
        </p:spPr>
        <p:txBody>
          <a:bodyPr anchor="t">
            <a:normAutofit/>
          </a:bodyPr>
          <a:lstStyle/>
          <a:p>
            <a:pPr marL="0" indent="0">
              <a:buNone/>
            </a:pPr>
            <a:r>
              <a:rPr lang="en-US" dirty="0"/>
              <a:t>6.  What are the Governor or Designated State Animal Health Official’s powers related to rescinding orders or regulations to facilitate a response action?</a:t>
            </a:r>
          </a:p>
        </p:txBody>
      </p:sp>
    </p:spTree>
    <p:extLst>
      <p:ext uri="{BB962C8B-B14F-4D97-AF65-F5344CB8AC3E}">
        <p14:creationId xmlns:p14="http://schemas.microsoft.com/office/powerpoint/2010/main" val="4242562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39" y="1417697"/>
            <a:ext cx="8819808" cy="1042750"/>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897455" y="2916123"/>
            <a:ext cx="7772400" cy="1330132"/>
          </a:xfrm>
        </p:spPr>
        <p:txBody>
          <a:bodyPr anchor="t">
            <a:normAutofit/>
          </a:bodyPr>
          <a:lstStyle/>
          <a:p>
            <a:pPr marL="0" indent="0">
              <a:buNone/>
            </a:pPr>
            <a:r>
              <a:rPr lang="en-US" dirty="0"/>
              <a:t>7.  How is the Governor or Designated State Animal Health Official involved in the state’s participation in EMACs or the formation of mutual aid agreements?</a:t>
            </a:r>
          </a:p>
        </p:txBody>
      </p:sp>
    </p:spTree>
    <p:extLst>
      <p:ext uri="{BB962C8B-B14F-4D97-AF65-F5344CB8AC3E}">
        <p14:creationId xmlns:p14="http://schemas.microsoft.com/office/powerpoint/2010/main" val="2911236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6"/>
            <a:ext cx="8808232" cy="943539"/>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828005" y="2688635"/>
            <a:ext cx="7772400" cy="1712037"/>
          </a:xfrm>
        </p:spPr>
        <p:txBody>
          <a:bodyPr anchor="t">
            <a:normAutofit/>
          </a:bodyPr>
          <a:lstStyle/>
          <a:p>
            <a:pPr marL="0" indent="0">
              <a:buNone/>
            </a:pPr>
            <a:r>
              <a:rPr lang="en-US" dirty="0"/>
              <a:t>8.  What is the Governor or Designated State Animal Health Official’s role in requesting assistance from other states or the federal government?</a:t>
            </a:r>
          </a:p>
        </p:txBody>
      </p:sp>
    </p:spTree>
    <p:extLst>
      <p:ext uri="{BB962C8B-B14F-4D97-AF65-F5344CB8AC3E}">
        <p14:creationId xmlns:p14="http://schemas.microsoft.com/office/powerpoint/2010/main" val="36565535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7"/>
            <a:ext cx="8704060" cy="1201489"/>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856116" y="3016033"/>
            <a:ext cx="7772400" cy="1160775"/>
          </a:xfrm>
        </p:spPr>
        <p:txBody>
          <a:bodyPr anchor="t">
            <a:normAutofit/>
          </a:bodyPr>
          <a:lstStyle/>
          <a:p>
            <a:pPr marL="0" indent="0">
              <a:buNone/>
            </a:pPr>
            <a:r>
              <a:rPr lang="en-US" dirty="0"/>
              <a:t>9.  How does the Governor’s Office coordinate with the lead agency?</a:t>
            </a:r>
          </a:p>
        </p:txBody>
      </p:sp>
    </p:spTree>
    <p:extLst>
      <p:ext uri="{BB962C8B-B14F-4D97-AF65-F5344CB8AC3E}">
        <p14:creationId xmlns:p14="http://schemas.microsoft.com/office/powerpoint/2010/main" val="28903648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39" y="1417696"/>
            <a:ext cx="8854532" cy="1161805"/>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806508" y="2956505"/>
            <a:ext cx="7772400" cy="1299671"/>
          </a:xfrm>
        </p:spPr>
        <p:txBody>
          <a:bodyPr anchor="t">
            <a:normAutofit/>
          </a:bodyPr>
          <a:lstStyle/>
          <a:p>
            <a:pPr marL="0" indent="0">
              <a:buNone/>
            </a:pPr>
            <a:r>
              <a:rPr lang="en-US" dirty="0"/>
              <a:t>10.  How does the Designated State Animal Health Official’s office coordinate with the lead agency?</a:t>
            </a:r>
          </a:p>
        </p:txBody>
      </p:sp>
    </p:spTree>
    <p:extLst>
      <p:ext uri="{BB962C8B-B14F-4D97-AF65-F5344CB8AC3E}">
        <p14:creationId xmlns:p14="http://schemas.microsoft.com/office/powerpoint/2010/main" val="5738825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39" y="1417696"/>
            <a:ext cx="8796658" cy="1122120"/>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737057" y="2787846"/>
            <a:ext cx="7772400" cy="1041722"/>
          </a:xfrm>
        </p:spPr>
        <p:txBody>
          <a:bodyPr anchor="t">
            <a:normAutofit/>
          </a:bodyPr>
          <a:lstStyle/>
          <a:p>
            <a:pPr marL="0" indent="0">
              <a:buNone/>
            </a:pPr>
            <a:r>
              <a:rPr lang="en-US" dirty="0"/>
              <a:t>11.  How and by whom will the Governor be notified of a FEAD emergency?</a:t>
            </a:r>
          </a:p>
        </p:txBody>
      </p:sp>
    </p:spTree>
    <p:extLst>
      <p:ext uri="{BB962C8B-B14F-4D97-AF65-F5344CB8AC3E}">
        <p14:creationId xmlns:p14="http://schemas.microsoft.com/office/powerpoint/2010/main" val="3175592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6"/>
            <a:ext cx="8819808" cy="1062593"/>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917299" y="2827530"/>
            <a:ext cx="7772400" cy="1002037"/>
          </a:xfrm>
        </p:spPr>
        <p:txBody>
          <a:bodyPr anchor="t">
            <a:normAutofit/>
          </a:bodyPr>
          <a:lstStyle/>
          <a:p>
            <a:pPr marL="0" indent="0">
              <a:buNone/>
            </a:pPr>
            <a:r>
              <a:rPr lang="en-US" dirty="0"/>
              <a:t>12.  How and by whom will the Designated State Animal Health Official be notified of a FEAD emergency?</a:t>
            </a:r>
          </a:p>
        </p:txBody>
      </p:sp>
    </p:spTree>
    <p:extLst>
      <p:ext uri="{BB962C8B-B14F-4D97-AF65-F5344CB8AC3E}">
        <p14:creationId xmlns:p14="http://schemas.microsoft.com/office/powerpoint/2010/main" val="372021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342" y="1457383"/>
            <a:ext cx="8796658" cy="1062591"/>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746978" y="2857293"/>
            <a:ext cx="7772400" cy="1875739"/>
          </a:xfrm>
        </p:spPr>
        <p:txBody>
          <a:bodyPr anchor="t">
            <a:normAutofit/>
          </a:bodyPr>
          <a:lstStyle/>
          <a:p>
            <a:pPr marL="0" indent="0">
              <a:buNone/>
            </a:pPr>
            <a:r>
              <a:rPr lang="en-US" dirty="0"/>
              <a:t>13.  What triggers notifying the Governor or Designated State Animal Health Official of a FEAD emergency?</a:t>
            </a:r>
          </a:p>
        </p:txBody>
      </p:sp>
    </p:spTree>
    <p:extLst>
      <p:ext uri="{BB962C8B-B14F-4D97-AF65-F5344CB8AC3E}">
        <p14:creationId xmlns:p14="http://schemas.microsoft.com/office/powerpoint/2010/main" val="5502220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40847"/>
            <a:ext cx="8704060" cy="920388"/>
          </a:xfrm>
        </p:spPr>
        <p:txBody>
          <a:bodyPr>
            <a:normAutofit/>
          </a:bodyPr>
          <a:lstStyle/>
          <a:p>
            <a:r>
              <a:rPr lang="en-US" sz="2400" dirty="0"/>
              <a:t>IX. ORGANIZATIONS AND ASSIGNMENT OF RESPONSIBILTIES</a:t>
            </a:r>
            <a:br>
              <a:rPr lang="en-US" sz="2400" dirty="0"/>
            </a:br>
            <a:r>
              <a:rPr lang="en-US" sz="2000" dirty="0">
                <a:solidFill>
                  <a:srgbClr val="A7D5F3"/>
                </a:solidFill>
              </a:rPr>
              <a:t>Governor or Other Authorized State Agricultural Official</a:t>
            </a:r>
            <a:endParaRPr lang="en-US" sz="2000" dirty="0"/>
          </a:p>
        </p:txBody>
      </p:sp>
      <p:sp>
        <p:nvSpPr>
          <p:cNvPr id="3" name="Content Placeholder 2"/>
          <p:cNvSpPr>
            <a:spLocks noGrp="1"/>
          </p:cNvSpPr>
          <p:nvPr>
            <p:ph idx="1"/>
          </p:nvPr>
        </p:nvSpPr>
        <p:spPr>
          <a:xfrm>
            <a:off x="727135" y="3164849"/>
            <a:ext cx="7772400" cy="1319514"/>
          </a:xfrm>
        </p:spPr>
        <p:txBody>
          <a:bodyPr anchor="t">
            <a:normAutofit/>
          </a:bodyPr>
          <a:lstStyle/>
          <a:p>
            <a:pPr marL="0" indent="0">
              <a:buNone/>
            </a:pPr>
            <a:r>
              <a:rPr lang="en-US" dirty="0"/>
              <a:t>14.  What authority does the Governor or State Animal Health Official possess with regard to declaration of an emergency in a FEAD response?</a:t>
            </a:r>
          </a:p>
        </p:txBody>
      </p:sp>
    </p:spTree>
    <p:extLst>
      <p:ext uri="{BB962C8B-B14F-4D97-AF65-F5344CB8AC3E}">
        <p14:creationId xmlns:p14="http://schemas.microsoft.com/office/powerpoint/2010/main" val="32541881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075" y="1240146"/>
            <a:ext cx="8646770" cy="892904"/>
          </a:xfrm>
        </p:spPr>
        <p:txBody>
          <a:bodyPr anchor="b">
            <a:noAutofit/>
          </a:bodyPr>
          <a:lstStyle/>
          <a:p>
            <a:r>
              <a:rPr lang="en-US" sz="2400" dirty="0"/>
              <a:t>IX. ORGANIZATIONS AND ASSIGNMENT OF RESPONSIBILTIES</a:t>
            </a:r>
            <a:br>
              <a:rPr lang="en-US" sz="2400" dirty="0"/>
            </a:br>
            <a:r>
              <a:rPr lang="en-US" sz="2400" dirty="0">
                <a:solidFill>
                  <a:srgbClr val="A7D5F3"/>
                </a:solidFill>
              </a:rPr>
              <a:t>Lead Agency</a:t>
            </a:r>
          </a:p>
        </p:txBody>
      </p:sp>
      <p:sp>
        <p:nvSpPr>
          <p:cNvPr id="3" name="Subtitle 2"/>
          <p:cNvSpPr>
            <a:spLocks noGrp="1"/>
          </p:cNvSpPr>
          <p:nvPr>
            <p:ph type="subTitle" idx="1"/>
          </p:nvPr>
        </p:nvSpPr>
        <p:spPr>
          <a:xfrm>
            <a:off x="798301" y="2708476"/>
            <a:ext cx="7533474" cy="1820537"/>
          </a:xfrm>
        </p:spPr>
        <p:txBody>
          <a:bodyPr anchor="ctr">
            <a:noAutofit/>
          </a:bodyPr>
          <a:lstStyle/>
          <a:p>
            <a:r>
              <a:rPr lang="en-US" sz="2200" dirty="0">
                <a:solidFill>
                  <a:schemeClr val="tx1"/>
                </a:solidFill>
              </a:rPr>
              <a:t> </a:t>
            </a:r>
            <a:r>
              <a:rPr lang="en-US" sz="2100" dirty="0">
                <a:solidFill>
                  <a:schemeClr val="tx1"/>
                </a:solidFill>
              </a:rPr>
              <a:t>The lead agency for a FEAD emergency should be the state entity determined to have the overall authority and responsibility for coordinating and implementing a response to a livestock emergency under the SEOP.  This agency will generally set up a command structure from which it will initiate and manage the response.</a:t>
            </a:r>
          </a:p>
        </p:txBody>
      </p:sp>
    </p:spTree>
    <p:extLst>
      <p:ext uri="{BB962C8B-B14F-4D97-AF65-F5344CB8AC3E}">
        <p14:creationId xmlns:p14="http://schemas.microsoft.com/office/powerpoint/2010/main" val="2791524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74702"/>
            <a:ext cx="7772400" cy="2387373"/>
          </a:xfrm>
        </p:spPr>
        <p:txBody>
          <a:bodyPr anchor="t">
            <a:normAutofit/>
          </a:bodyPr>
          <a:lstStyle/>
          <a:p>
            <a:pPr marL="0" indent="0">
              <a:buNone/>
            </a:pPr>
            <a:r>
              <a:rPr lang="en-US" sz="2600" i="1" dirty="0"/>
              <a:t>State</a:t>
            </a:r>
          </a:p>
          <a:p>
            <a:pPr marL="0" indent="0">
              <a:buNone/>
            </a:pPr>
            <a:r>
              <a:rPr lang="en-US" dirty="0"/>
              <a:t>	</a:t>
            </a:r>
          </a:p>
          <a:p>
            <a:pPr marL="0" indent="0">
              <a:buNone/>
            </a:pPr>
            <a:r>
              <a:rPr lang="en-US" dirty="0"/>
              <a:t>3.  How are agencies informed of their potential roles in the FEAD response?</a:t>
            </a:r>
          </a:p>
        </p:txBody>
      </p:sp>
    </p:spTree>
    <p:extLst>
      <p:ext uri="{BB962C8B-B14F-4D97-AF65-F5344CB8AC3E}">
        <p14:creationId xmlns:p14="http://schemas.microsoft.com/office/powerpoint/2010/main" val="12149476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417696"/>
            <a:ext cx="8704060" cy="1261016"/>
          </a:xfrm>
        </p:spPr>
        <p:txBody>
          <a:bodyPr>
            <a:normAutofit/>
          </a:bodyPr>
          <a:lstStyle/>
          <a:p>
            <a:r>
              <a:rPr lang="en-US" sz="2400" dirty="0"/>
              <a:t>IX. ORGANIZATIONS AND ASSIGNMENT OF RESPONSIBILTIES</a:t>
            </a:r>
            <a:br>
              <a:rPr lang="en-US" sz="2400" dirty="0"/>
            </a:br>
            <a:r>
              <a:rPr lang="en-US" sz="2000" dirty="0">
                <a:solidFill>
                  <a:schemeClr val="accent3">
                    <a:lumMod val="40000"/>
                    <a:lumOff val="60000"/>
                  </a:schemeClr>
                </a:solidFill>
              </a:rPr>
              <a:t>Lead Agency</a:t>
            </a:r>
          </a:p>
        </p:txBody>
      </p:sp>
      <p:sp>
        <p:nvSpPr>
          <p:cNvPr id="3" name="Content Placeholder 2"/>
          <p:cNvSpPr>
            <a:spLocks noGrp="1"/>
          </p:cNvSpPr>
          <p:nvPr>
            <p:ph idx="1"/>
          </p:nvPr>
        </p:nvSpPr>
        <p:spPr>
          <a:xfrm>
            <a:off x="684141" y="3105322"/>
            <a:ext cx="7772400" cy="1150855"/>
          </a:xfrm>
        </p:spPr>
        <p:txBody>
          <a:bodyPr anchor="t">
            <a:normAutofit/>
          </a:bodyPr>
          <a:lstStyle/>
          <a:p>
            <a:pPr marL="0" indent="0">
              <a:buNone/>
            </a:pPr>
            <a:r>
              <a:rPr lang="en-US" dirty="0"/>
              <a:t>15.  Is the process in place for requesting a declaration of emergency in a FEAD response?</a:t>
            </a:r>
          </a:p>
        </p:txBody>
      </p:sp>
    </p:spTree>
    <p:extLst>
      <p:ext uri="{BB962C8B-B14F-4D97-AF65-F5344CB8AC3E}">
        <p14:creationId xmlns:p14="http://schemas.microsoft.com/office/powerpoint/2010/main" val="42556998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7974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86749" y="3020299"/>
            <a:ext cx="7287869" cy="1077140"/>
          </a:xfrm>
        </p:spPr>
        <p:txBody>
          <a:bodyPr anchor="t">
            <a:normAutofit/>
          </a:bodyPr>
          <a:lstStyle/>
          <a:p>
            <a:pPr marL="0" indent="0">
              <a:buNone/>
            </a:pPr>
            <a:r>
              <a:rPr lang="en-US" dirty="0"/>
              <a:t>1.  Is there a single lead agency or will there be shared responsibilities in a FEAD emergency response?</a:t>
            </a:r>
          </a:p>
        </p:txBody>
      </p:sp>
    </p:spTree>
    <p:extLst>
      <p:ext uri="{BB962C8B-B14F-4D97-AF65-F5344CB8AC3E}">
        <p14:creationId xmlns:p14="http://schemas.microsoft.com/office/powerpoint/2010/main" val="34251310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75175" y="3218728"/>
            <a:ext cx="7772400" cy="1404532"/>
          </a:xfrm>
        </p:spPr>
        <p:txBody>
          <a:bodyPr anchor="t">
            <a:normAutofit/>
          </a:bodyPr>
          <a:lstStyle/>
          <a:p>
            <a:pPr marL="0" indent="0">
              <a:buNone/>
            </a:pPr>
            <a:r>
              <a:rPr lang="en-US" dirty="0"/>
              <a:t>2.  Who will be the lead agency/agencies?</a:t>
            </a:r>
          </a:p>
        </p:txBody>
      </p:sp>
    </p:spTree>
    <p:extLst>
      <p:ext uri="{BB962C8B-B14F-4D97-AF65-F5344CB8AC3E}">
        <p14:creationId xmlns:p14="http://schemas.microsoft.com/office/powerpoint/2010/main" val="32535335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365" y="160289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63600" y="3264061"/>
            <a:ext cx="7311019" cy="1349277"/>
          </a:xfrm>
        </p:spPr>
        <p:txBody>
          <a:bodyPr anchor="t">
            <a:normAutofit/>
          </a:bodyPr>
          <a:lstStyle/>
          <a:p>
            <a:pPr marL="0" indent="0">
              <a:buNone/>
            </a:pPr>
            <a:r>
              <a:rPr lang="en-US" dirty="0"/>
              <a:t>3.  Are any of the lead agency/agencies capable of activating the LERP?</a:t>
            </a:r>
          </a:p>
        </p:txBody>
      </p:sp>
    </p:spTree>
    <p:extLst>
      <p:ext uri="{BB962C8B-B14F-4D97-AF65-F5344CB8AC3E}">
        <p14:creationId xmlns:p14="http://schemas.microsoft.com/office/powerpoint/2010/main" val="36437648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9132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85097" y="3256753"/>
            <a:ext cx="7329209" cy="1098636"/>
          </a:xfrm>
        </p:spPr>
        <p:txBody>
          <a:bodyPr anchor="t">
            <a:normAutofit/>
          </a:bodyPr>
          <a:lstStyle/>
          <a:p>
            <a:pPr marL="0" indent="0">
              <a:buNone/>
            </a:pPr>
            <a:r>
              <a:rPr lang="en-US" dirty="0"/>
              <a:t>4.  What authorities are given to the lead agency/agencies for managing a FEAD emergency?</a:t>
            </a:r>
          </a:p>
        </p:txBody>
      </p:sp>
    </p:spTree>
    <p:extLst>
      <p:ext uri="{BB962C8B-B14F-4D97-AF65-F5344CB8AC3E}">
        <p14:creationId xmlns:p14="http://schemas.microsoft.com/office/powerpoint/2010/main" val="3796853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60289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63600" y="3245177"/>
            <a:ext cx="7420157" cy="1020921"/>
          </a:xfrm>
        </p:spPr>
        <p:txBody>
          <a:bodyPr anchor="t">
            <a:normAutofit/>
          </a:bodyPr>
          <a:lstStyle/>
          <a:p>
            <a:pPr marL="0" indent="0">
              <a:buNone/>
            </a:pPr>
            <a:r>
              <a:rPr lang="en-US" dirty="0"/>
              <a:t>5.  What are the responsibilities of the lead agency/agencies in obtaining resources to support a response?</a:t>
            </a:r>
          </a:p>
        </p:txBody>
      </p:sp>
    </p:spTree>
    <p:extLst>
      <p:ext uri="{BB962C8B-B14F-4D97-AF65-F5344CB8AC3E}">
        <p14:creationId xmlns:p14="http://schemas.microsoft.com/office/powerpoint/2010/main" val="34040929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75175" y="3075559"/>
            <a:ext cx="7772400" cy="1986516"/>
          </a:xfrm>
        </p:spPr>
        <p:txBody>
          <a:bodyPr anchor="t">
            <a:normAutofit/>
          </a:bodyPr>
          <a:lstStyle/>
          <a:p>
            <a:pPr marL="0" indent="0">
              <a:buNone/>
            </a:pPr>
            <a:r>
              <a:rPr lang="en-US" dirty="0"/>
              <a:t>6.  What is the lead agency’s role in restricting or controlling the transportation of potentially infected or contaminated livestock or animal products within the state or into the state from boundary states?</a:t>
            </a:r>
          </a:p>
        </p:txBody>
      </p:sp>
    </p:spTree>
    <p:extLst>
      <p:ext uri="{BB962C8B-B14F-4D97-AF65-F5344CB8AC3E}">
        <p14:creationId xmlns:p14="http://schemas.microsoft.com/office/powerpoint/2010/main" val="11183631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7974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73522" y="3240218"/>
            <a:ext cx="7772400" cy="1006038"/>
          </a:xfrm>
        </p:spPr>
        <p:txBody>
          <a:bodyPr anchor="t">
            <a:normAutofit/>
          </a:bodyPr>
          <a:lstStyle/>
          <a:p>
            <a:pPr marL="0" indent="0">
              <a:buNone/>
            </a:pPr>
            <a:r>
              <a:rPr lang="en-US" dirty="0"/>
              <a:t>7.  How will the lead agency coordinate with transportation agencies regarding road closures and traffic detours?</a:t>
            </a:r>
          </a:p>
        </p:txBody>
      </p:sp>
    </p:spTree>
    <p:extLst>
      <p:ext uri="{BB962C8B-B14F-4D97-AF65-F5344CB8AC3E}">
        <p14:creationId xmlns:p14="http://schemas.microsoft.com/office/powerpoint/2010/main" val="41980297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75175" y="3353351"/>
            <a:ext cx="7772400" cy="1847624"/>
          </a:xfrm>
        </p:spPr>
        <p:txBody>
          <a:bodyPr anchor="t">
            <a:normAutofit/>
          </a:bodyPr>
          <a:lstStyle/>
          <a:p>
            <a:pPr marL="0" indent="0">
              <a:buNone/>
            </a:pPr>
            <a:r>
              <a:rPr lang="en-US" dirty="0"/>
              <a:t>8.  How will the lead agency/agencies coordinate with the Governor or representative authorized State Agricultural Official?</a:t>
            </a:r>
          </a:p>
        </p:txBody>
      </p:sp>
    </p:spTree>
    <p:extLst>
      <p:ext uri="{BB962C8B-B14F-4D97-AF65-F5344CB8AC3E}">
        <p14:creationId xmlns:p14="http://schemas.microsoft.com/office/powerpoint/2010/main" val="1093337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75175" y="3115243"/>
            <a:ext cx="7772400" cy="2074157"/>
          </a:xfrm>
        </p:spPr>
        <p:txBody>
          <a:bodyPr anchor="t">
            <a:normAutofit/>
          </a:bodyPr>
          <a:lstStyle/>
          <a:p>
            <a:pPr marL="0" indent="0">
              <a:buNone/>
            </a:pPr>
            <a:r>
              <a:rPr lang="en-US" dirty="0"/>
              <a:t>9.  How do the lead agency/agencies coordinate with local response entities, federal agencies, and other states that are supporting the response?</a:t>
            </a:r>
          </a:p>
        </p:txBody>
      </p:sp>
    </p:spTree>
    <p:extLst>
      <p:ext uri="{BB962C8B-B14F-4D97-AF65-F5344CB8AC3E}">
        <p14:creationId xmlns:p14="http://schemas.microsoft.com/office/powerpoint/2010/main" val="2935612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98325" y="2674702"/>
            <a:ext cx="7772400" cy="2387373"/>
          </a:xfrm>
        </p:spPr>
        <p:txBody>
          <a:bodyPr anchor="t">
            <a:normAutofit/>
          </a:bodyPr>
          <a:lstStyle/>
          <a:p>
            <a:pPr marL="0" indent="0">
              <a:buNone/>
            </a:pPr>
            <a:r>
              <a:rPr lang="en-US" sz="2600" i="1" dirty="0"/>
              <a:t>State</a:t>
            </a:r>
          </a:p>
          <a:p>
            <a:pPr marL="0" indent="0">
              <a:buNone/>
            </a:pPr>
            <a:r>
              <a:rPr lang="en-US" dirty="0"/>
              <a:t>	</a:t>
            </a:r>
          </a:p>
          <a:p>
            <a:pPr marL="0" indent="0">
              <a:buNone/>
            </a:pPr>
            <a:r>
              <a:rPr lang="en-US" dirty="0"/>
              <a:t>4. Have the responsibilities been clearly identified in the Organizations and Responsibilities section?</a:t>
            </a:r>
          </a:p>
        </p:txBody>
      </p:sp>
    </p:spTree>
    <p:extLst>
      <p:ext uri="{BB962C8B-B14F-4D97-AF65-F5344CB8AC3E}">
        <p14:creationId xmlns:p14="http://schemas.microsoft.com/office/powerpoint/2010/main" val="6244840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52025" y="3313667"/>
            <a:ext cx="7772400" cy="1031800"/>
          </a:xfrm>
        </p:spPr>
        <p:txBody>
          <a:bodyPr anchor="t">
            <a:normAutofit/>
          </a:bodyPr>
          <a:lstStyle/>
          <a:p>
            <a:pPr marL="0" indent="0">
              <a:buNone/>
            </a:pPr>
            <a:r>
              <a:rPr lang="en-US" dirty="0"/>
              <a:t>10.  What role do the lead agency/agencies have in animal disease tracing?</a:t>
            </a:r>
          </a:p>
        </p:txBody>
      </p:sp>
    </p:spTree>
    <p:extLst>
      <p:ext uri="{BB962C8B-B14F-4D97-AF65-F5344CB8AC3E}">
        <p14:creationId xmlns:p14="http://schemas.microsoft.com/office/powerpoint/2010/main" val="16490295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63600" y="3353351"/>
            <a:ext cx="7772400" cy="992116"/>
          </a:xfrm>
        </p:spPr>
        <p:txBody>
          <a:bodyPr anchor="t">
            <a:normAutofit/>
          </a:bodyPr>
          <a:lstStyle/>
          <a:p>
            <a:pPr marL="0" indent="0">
              <a:buNone/>
            </a:pPr>
            <a:r>
              <a:rPr lang="en-US" dirty="0"/>
              <a:t>11.  How is the lead agency/agencies involved with public information creation or dissemination?</a:t>
            </a:r>
          </a:p>
        </p:txBody>
      </p:sp>
    </p:spTree>
    <p:extLst>
      <p:ext uri="{BB962C8B-B14F-4D97-AF65-F5344CB8AC3E}">
        <p14:creationId xmlns:p14="http://schemas.microsoft.com/office/powerpoint/2010/main" val="6447982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75175" y="2825178"/>
            <a:ext cx="7408582" cy="1421078"/>
          </a:xfrm>
        </p:spPr>
        <p:txBody>
          <a:bodyPr anchor="t">
            <a:normAutofit/>
          </a:bodyPr>
          <a:lstStyle/>
          <a:p>
            <a:pPr marL="0" indent="0">
              <a:buNone/>
            </a:pPr>
            <a:r>
              <a:rPr lang="en-US" dirty="0"/>
              <a:t>12.  What role will the lead agency/agencies have in recordkeeping and developing after-action reports relative to the response?</a:t>
            </a:r>
          </a:p>
        </p:txBody>
      </p:sp>
    </p:spTree>
    <p:extLst>
      <p:ext uri="{BB962C8B-B14F-4D97-AF65-F5344CB8AC3E}">
        <p14:creationId xmlns:p14="http://schemas.microsoft.com/office/powerpoint/2010/main" val="34962609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75175" y="3164849"/>
            <a:ext cx="7478033" cy="2036126"/>
          </a:xfrm>
        </p:spPr>
        <p:txBody>
          <a:bodyPr anchor="t">
            <a:normAutofit/>
          </a:bodyPr>
          <a:lstStyle/>
          <a:p>
            <a:pPr marL="0" indent="0">
              <a:buNone/>
            </a:pPr>
            <a:r>
              <a:rPr lang="en-US" dirty="0"/>
              <a:t>13.  How will the lead agency/agencies coordinate with law enforcement in the event of a threat, intentional tampering, or terrorist event?</a:t>
            </a:r>
          </a:p>
        </p:txBody>
      </p:sp>
    </p:spTree>
    <p:extLst>
      <p:ext uri="{BB962C8B-B14F-4D97-AF65-F5344CB8AC3E}">
        <p14:creationId xmlns:p14="http://schemas.microsoft.com/office/powerpoint/2010/main" val="5534574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63600" y="3323588"/>
            <a:ext cx="6963763" cy="2062587"/>
          </a:xfrm>
        </p:spPr>
        <p:txBody>
          <a:bodyPr anchor="t">
            <a:normAutofit/>
          </a:bodyPr>
          <a:lstStyle/>
          <a:p>
            <a:pPr marL="0" indent="0">
              <a:buNone/>
            </a:pPr>
            <a:r>
              <a:rPr lang="en-US" dirty="0"/>
              <a:t>14.  How will the lead agency coordinate with other law enforcement activities (traffic control, etc.)?</a:t>
            </a:r>
          </a:p>
        </p:txBody>
      </p:sp>
    </p:spTree>
    <p:extLst>
      <p:ext uri="{BB962C8B-B14F-4D97-AF65-F5344CB8AC3E}">
        <p14:creationId xmlns:p14="http://schemas.microsoft.com/office/powerpoint/2010/main" val="28658911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7974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LEAD AGENCY</a:t>
            </a:r>
          </a:p>
        </p:txBody>
      </p:sp>
      <p:sp>
        <p:nvSpPr>
          <p:cNvPr id="3" name="Content Placeholder 2"/>
          <p:cNvSpPr>
            <a:spLocks noGrp="1"/>
          </p:cNvSpPr>
          <p:nvPr>
            <p:ph idx="1"/>
          </p:nvPr>
        </p:nvSpPr>
        <p:spPr>
          <a:xfrm>
            <a:off x="963600" y="3316280"/>
            <a:ext cx="7772400" cy="1197848"/>
          </a:xfrm>
        </p:spPr>
        <p:txBody>
          <a:bodyPr anchor="t">
            <a:normAutofit/>
          </a:bodyPr>
          <a:lstStyle/>
          <a:p>
            <a:pPr marL="0" indent="0">
              <a:buNone/>
            </a:pPr>
            <a:r>
              <a:rPr lang="en-US" dirty="0"/>
              <a:t>15.  How will the lead agency/agencies role change in the event that the FEAD is considered zoonotic?</a:t>
            </a:r>
          </a:p>
        </p:txBody>
      </p:sp>
    </p:spTree>
    <p:extLst>
      <p:ext uri="{BB962C8B-B14F-4D97-AF65-F5344CB8AC3E}">
        <p14:creationId xmlns:p14="http://schemas.microsoft.com/office/powerpoint/2010/main" val="11061298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64043"/>
            <a:ext cx="9125855" cy="928533"/>
          </a:xfrm>
        </p:spPr>
        <p:txBody>
          <a:bodyPr anchor="b">
            <a:noAutofit/>
          </a:bodyPr>
          <a:lstStyle/>
          <a:p>
            <a:r>
              <a:rPr lang="en-US" sz="2400" dirty="0"/>
              <a:t>IX. ORGANIZATIONS AND ASSIGNMENT OF RESPONSIBILTIES</a:t>
            </a:r>
            <a:br>
              <a:rPr lang="en-US" sz="2400" dirty="0"/>
            </a:br>
            <a:r>
              <a:rPr lang="en-US" sz="2000" dirty="0">
                <a:solidFill>
                  <a:srgbClr val="A7D5F3"/>
                </a:solidFill>
              </a:rPr>
              <a:t>State Agencies or Departments Supporting the Lead Agency</a:t>
            </a:r>
          </a:p>
        </p:txBody>
      </p:sp>
      <p:sp>
        <p:nvSpPr>
          <p:cNvPr id="3" name="Subtitle 2"/>
          <p:cNvSpPr>
            <a:spLocks noGrp="1"/>
          </p:cNvSpPr>
          <p:nvPr>
            <p:ph type="subTitle" idx="1"/>
          </p:nvPr>
        </p:nvSpPr>
        <p:spPr>
          <a:xfrm>
            <a:off x="476237" y="2690291"/>
            <a:ext cx="8009323" cy="2399263"/>
          </a:xfrm>
        </p:spPr>
        <p:txBody>
          <a:bodyPr anchor="ctr">
            <a:noAutofit/>
          </a:bodyPr>
          <a:lstStyle/>
          <a:p>
            <a:r>
              <a:rPr lang="en-US" sz="1800" dirty="0">
                <a:solidFill>
                  <a:schemeClr val="tx1"/>
                </a:solidFill>
              </a:rPr>
              <a:t>Supporting agencies would include, but not be limited to, those necessary to accomplish the following tasks associated with a FEAD emergency: livestock surveillance, outbreak investigation, enforcement of animal quarantine, traffic-control, stop animal movement orders, wildlife surveillance, animal depopulation, carcass disposal, cleaning and disinfection, temporary housing and livestock care, laboratory services, public information, human health and food supply protection, environmental protection, logistical support - communication and coordination, evidence gathering, security and policing, transportation, legal support, and education and outreach.</a:t>
            </a:r>
          </a:p>
        </p:txBody>
      </p:sp>
    </p:spTree>
    <p:extLst>
      <p:ext uri="{BB962C8B-B14F-4D97-AF65-F5344CB8AC3E}">
        <p14:creationId xmlns:p14="http://schemas.microsoft.com/office/powerpoint/2010/main" val="30333635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354872"/>
            <a:ext cx="8787192" cy="1143000"/>
          </a:xfrm>
        </p:spPr>
        <p:txBody>
          <a:bodyPr>
            <a:noAutofit/>
          </a:bodyPr>
          <a:lstStyle/>
          <a:p>
            <a:r>
              <a:rPr lang="en-US" sz="2400" dirty="0"/>
              <a:t>IX. ORGANIZATIONS AND ASSIGNMENT OF RESPONSIBILTIES</a:t>
            </a:r>
            <a:br>
              <a:rPr lang="en-US" sz="2400" dirty="0"/>
            </a:br>
            <a:r>
              <a:rPr lang="en-US" sz="2000" dirty="0">
                <a:solidFill>
                  <a:schemeClr val="accent3">
                    <a:lumMod val="40000"/>
                    <a:lumOff val="60000"/>
                  </a:schemeClr>
                </a:solidFill>
              </a:rPr>
              <a:t>State Agencies or Departments Supporting the Lead Agency</a:t>
            </a:r>
          </a:p>
        </p:txBody>
      </p:sp>
      <p:sp>
        <p:nvSpPr>
          <p:cNvPr id="3" name="Content Placeholder 2"/>
          <p:cNvSpPr>
            <a:spLocks noGrp="1"/>
          </p:cNvSpPr>
          <p:nvPr>
            <p:ph idx="1"/>
          </p:nvPr>
        </p:nvSpPr>
        <p:spPr>
          <a:xfrm>
            <a:off x="826351" y="3055717"/>
            <a:ext cx="7772400" cy="1131011"/>
          </a:xfrm>
        </p:spPr>
        <p:txBody>
          <a:bodyPr anchor="t">
            <a:normAutofit/>
          </a:bodyPr>
          <a:lstStyle/>
          <a:p>
            <a:pPr marL="0" indent="0">
              <a:buNone/>
            </a:pPr>
            <a:r>
              <a:rPr lang="en-US" dirty="0"/>
              <a:t>1.  What authorities do the supporting agencies or departments have to support a livestock emergency response?</a:t>
            </a:r>
          </a:p>
        </p:txBody>
      </p:sp>
    </p:spTree>
    <p:extLst>
      <p:ext uri="{BB962C8B-B14F-4D97-AF65-F5344CB8AC3E}">
        <p14:creationId xmlns:p14="http://schemas.microsoft.com/office/powerpoint/2010/main" val="239285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808" y="1505343"/>
            <a:ext cx="8787192" cy="855892"/>
          </a:xfrm>
        </p:spPr>
        <p:txBody>
          <a:bodyPr>
            <a:noAutofit/>
          </a:bodyPr>
          <a:lstStyle/>
          <a:p>
            <a:r>
              <a:rPr lang="en-US" sz="2400" dirty="0"/>
              <a:t>IX. ORGANIZATIONS AND ASSIGNMENT OF RESPONSIBILTIES</a:t>
            </a:r>
            <a:br>
              <a:rPr lang="en-US" sz="2400" dirty="0"/>
            </a:br>
            <a:r>
              <a:rPr lang="en-US" sz="2000" dirty="0">
                <a:solidFill>
                  <a:schemeClr val="accent3">
                    <a:lumMod val="40000"/>
                    <a:lumOff val="60000"/>
                  </a:schemeClr>
                </a:solidFill>
              </a:rPr>
              <a:t>State Agencies or Departments Supporting the Lead Agency</a:t>
            </a:r>
            <a:endParaRPr lang="en-US" sz="2000" dirty="0"/>
          </a:p>
        </p:txBody>
      </p:sp>
      <p:sp>
        <p:nvSpPr>
          <p:cNvPr id="3" name="Content Placeholder 2"/>
          <p:cNvSpPr>
            <a:spLocks noGrp="1"/>
          </p:cNvSpPr>
          <p:nvPr>
            <p:ph idx="1"/>
          </p:nvPr>
        </p:nvSpPr>
        <p:spPr>
          <a:xfrm>
            <a:off x="928874" y="2916820"/>
            <a:ext cx="7772400" cy="2064241"/>
          </a:xfrm>
        </p:spPr>
        <p:txBody>
          <a:bodyPr anchor="t">
            <a:normAutofit/>
          </a:bodyPr>
          <a:lstStyle/>
          <a:p>
            <a:pPr marL="0" indent="0">
              <a:buNone/>
            </a:pPr>
            <a:r>
              <a:rPr lang="en-US" dirty="0"/>
              <a:t>2.  How are the support agencies or departments involved in obtaining resources to support a response?</a:t>
            </a:r>
          </a:p>
        </p:txBody>
      </p:sp>
    </p:spTree>
    <p:extLst>
      <p:ext uri="{BB962C8B-B14F-4D97-AF65-F5344CB8AC3E}">
        <p14:creationId xmlns:p14="http://schemas.microsoft.com/office/powerpoint/2010/main" val="7289506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8867" y="2678712"/>
            <a:ext cx="7772400" cy="1784787"/>
          </a:xfrm>
        </p:spPr>
        <p:txBody>
          <a:bodyPr anchor="t">
            <a:normAutofit lnSpcReduction="10000"/>
          </a:bodyPr>
          <a:lstStyle/>
          <a:p>
            <a:pPr marL="0" indent="0">
              <a:buNone/>
            </a:pPr>
            <a:r>
              <a:rPr lang="en-US" dirty="0"/>
              <a:t>3.  What are the supporting agencies or departments roles in restricting or controlling the transportation of potentially infected or contaminated livestock or animal products within the state or into the state from boundary states or across international borders?</a:t>
            </a:r>
          </a:p>
        </p:txBody>
      </p:sp>
      <p:sp>
        <p:nvSpPr>
          <p:cNvPr id="4" name="Title 1"/>
          <p:cNvSpPr txBox="1">
            <a:spLocks/>
          </p:cNvSpPr>
          <p:nvPr/>
        </p:nvSpPr>
        <p:spPr>
          <a:xfrm>
            <a:off x="356808" y="1505343"/>
            <a:ext cx="8787192" cy="855892"/>
          </a:xfrm>
          <a:prstGeom prst="rect">
            <a:avLst/>
          </a:prstGeom>
        </p:spPr>
        <p:txBody>
          <a:bodyPr vert="horz" lIns="0" tIns="45720" rIns="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a:t>IX. ORGANIZATIONS AND ASSIGNMENT OF RESPONSIBILTIES</a:t>
            </a:r>
            <a:br>
              <a:rPr lang="en-US" sz="2400" dirty="0"/>
            </a:br>
            <a:r>
              <a:rPr lang="en-US" sz="2000" dirty="0">
                <a:solidFill>
                  <a:schemeClr val="accent3">
                    <a:lumMod val="40000"/>
                    <a:lumOff val="60000"/>
                  </a:schemeClr>
                </a:solidFill>
              </a:rPr>
              <a:t>State Agencies or Departments Supporting the Lead Agency</a:t>
            </a:r>
            <a:endParaRPr lang="en-US" sz="2000" dirty="0"/>
          </a:p>
        </p:txBody>
      </p:sp>
    </p:spTree>
    <p:extLst>
      <p:ext uri="{BB962C8B-B14F-4D97-AF65-F5344CB8AC3E}">
        <p14:creationId xmlns:p14="http://schemas.microsoft.com/office/powerpoint/2010/main" val="2416913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75175" y="2674702"/>
            <a:ext cx="7772400" cy="2387373"/>
          </a:xfrm>
        </p:spPr>
        <p:txBody>
          <a:bodyPr anchor="t">
            <a:normAutofit/>
          </a:bodyPr>
          <a:lstStyle/>
          <a:p>
            <a:pPr marL="0" indent="0">
              <a:buNone/>
            </a:pPr>
            <a:r>
              <a:rPr lang="en-US" sz="2600" i="1" dirty="0"/>
              <a:t>State</a:t>
            </a:r>
          </a:p>
          <a:p>
            <a:pPr marL="0" indent="0">
              <a:buNone/>
            </a:pPr>
            <a:endParaRPr lang="en-US" dirty="0"/>
          </a:p>
          <a:p>
            <a:pPr marL="0" indent="0">
              <a:buNone/>
            </a:pPr>
            <a:r>
              <a:rPr lang="en-US" dirty="0"/>
              <a:t>5.  Is there a need for an advisory group at the state level to act as a coordinating body for the appropriate state agencies in a FEAD response?</a:t>
            </a:r>
          </a:p>
        </p:txBody>
      </p:sp>
    </p:spTree>
    <p:extLst>
      <p:ext uri="{BB962C8B-B14F-4D97-AF65-F5344CB8AC3E}">
        <p14:creationId xmlns:p14="http://schemas.microsoft.com/office/powerpoint/2010/main" val="20889096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7099" y="1405822"/>
            <a:ext cx="8423443" cy="1143000"/>
          </a:xfrm>
        </p:spPr>
        <p:txBody>
          <a:bodyPr>
            <a:noAutofit/>
          </a:bodyPr>
          <a:lstStyle/>
          <a:p>
            <a:r>
              <a:rPr lang="en-US" sz="2400" dirty="0"/>
              <a:t>IX. ORGANIZATIONS AND ASSIGNMENT OF RESPONSIBILTIES</a:t>
            </a:r>
            <a:br>
              <a:rPr lang="en-US" sz="2400" dirty="0"/>
            </a:br>
            <a:r>
              <a:rPr lang="en-US" sz="2000" dirty="0">
                <a:solidFill>
                  <a:schemeClr val="accent3">
                    <a:lumMod val="40000"/>
                    <a:lumOff val="60000"/>
                  </a:schemeClr>
                </a:solidFill>
              </a:rPr>
              <a:t>State Agencies or Departments Supporting the Lead Agency</a:t>
            </a:r>
            <a:endParaRPr lang="en-US" sz="2000" dirty="0"/>
          </a:p>
        </p:txBody>
      </p:sp>
      <p:sp>
        <p:nvSpPr>
          <p:cNvPr id="3" name="Content Placeholder 2"/>
          <p:cNvSpPr>
            <a:spLocks noGrp="1"/>
          </p:cNvSpPr>
          <p:nvPr>
            <p:ph idx="1"/>
          </p:nvPr>
        </p:nvSpPr>
        <p:spPr>
          <a:xfrm>
            <a:off x="975175" y="3303745"/>
            <a:ext cx="7772400" cy="1329435"/>
          </a:xfrm>
        </p:spPr>
        <p:txBody>
          <a:bodyPr anchor="t">
            <a:normAutofit/>
          </a:bodyPr>
          <a:lstStyle/>
          <a:p>
            <a:pPr marL="0" indent="0">
              <a:buNone/>
            </a:pPr>
            <a:r>
              <a:rPr lang="en-US" dirty="0"/>
              <a:t>4.  How do the support agencies or departments coordinate with the lead agency?</a:t>
            </a:r>
          </a:p>
        </p:txBody>
      </p:sp>
    </p:spTree>
    <p:extLst>
      <p:ext uri="{BB962C8B-B14F-4D97-AF65-F5344CB8AC3E}">
        <p14:creationId xmlns:p14="http://schemas.microsoft.com/office/powerpoint/2010/main" val="2918173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5089" y="2906900"/>
            <a:ext cx="7772400" cy="932589"/>
          </a:xfrm>
        </p:spPr>
        <p:txBody>
          <a:bodyPr anchor="t">
            <a:normAutofit/>
          </a:bodyPr>
          <a:lstStyle/>
          <a:p>
            <a:pPr marL="0" indent="0">
              <a:buNone/>
            </a:pPr>
            <a:r>
              <a:rPr lang="en-US" dirty="0"/>
              <a:t>5. How are the support agencies or departments involved with public information creation or dissemination?</a:t>
            </a:r>
          </a:p>
        </p:txBody>
      </p:sp>
      <p:sp>
        <p:nvSpPr>
          <p:cNvPr id="5" name="Title 1"/>
          <p:cNvSpPr txBox="1">
            <a:spLocks/>
          </p:cNvSpPr>
          <p:nvPr/>
        </p:nvSpPr>
        <p:spPr>
          <a:xfrm>
            <a:off x="356808" y="1505343"/>
            <a:ext cx="8787192" cy="855892"/>
          </a:xfrm>
          <a:prstGeom prst="rect">
            <a:avLst/>
          </a:prstGeom>
        </p:spPr>
        <p:txBody>
          <a:bodyPr vert="horz" lIns="0" tIns="45720" rIns="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a:t>IX. ORGANIZATIONS AND ASSIGNMENT OF RESPONSIBILTIES</a:t>
            </a:r>
            <a:br>
              <a:rPr lang="en-US" sz="2400" dirty="0"/>
            </a:br>
            <a:r>
              <a:rPr lang="en-US" sz="2000" dirty="0">
                <a:solidFill>
                  <a:schemeClr val="accent3">
                    <a:lumMod val="40000"/>
                    <a:lumOff val="60000"/>
                  </a:schemeClr>
                </a:solidFill>
              </a:rPr>
              <a:t>State Agencies or Departments Supporting the Lead Agency</a:t>
            </a:r>
            <a:endParaRPr lang="en-US" sz="2000" dirty="0"/>
          </a:p>
        </p:txBody>
      </p:sp>
    </p:spTree>
    <p:extLst>
      <p:ext uri="{BB962C8B-B14F-4D97-AF65-F5344CB8AC3E}">
        <p14:creationId xmlns:p14="http://schemas.microsoft.com/office/powerpoint/2010/main" val="36194406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527" y="2754074"/>
            <a:ext cx="7772400" cy="2387373"/>
          </a:xfrm>
        </p:spPr>
        <p:txBody>
          <a:bodyPr anchor="t">
            <a:normAutofit/>
          </a:bodyPr>
          <a:lstStyle/>
          <a:p>
            <a:pPr marL="0" indent="0">
              <a:buNone/>
            </a:pPr>
            <a:r>
              <a:rPr lang="en-US" dirty="0"/>
              <a:t>6.  How are supporting agencies or departments involved in disease eradication and activities such as quarantine, product recall, livestock appraisal, slaughter, disposal, cleaning and disinfecting, epidemiology, animal tracing, vector control, and permitting arrangements during a FEAD emergency?</a:t>
            </a:r>
          </a:p>
        </p:txBody>
      </p:sp>
      <p:sp>
        <p:nvSpPr>
          <p:cNvPr id="5" name="Title 1"/>
          <p:cNvSpPr txBox="1">
            <a:spLocks/>
          </p:cNvSpPr>
          <p:nvPr/>
        </p:nvSpPr>
        <p:spPr>
          <a:xfrm>
            <a:off x="356808" y="1505343"/>
            <a:ext cx="8787192" cy="855892"/>
          </a:xfrm>
          <a:prstGeom prst="rect">
            <a:avLst/>
          </a:prstGeom>
        </p:spPr>
        <p:txBody>
          <a:bodyPr vert="horz" lIns="0" tIns="45720" rIns="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a:t>IX. ORGANIZATIONS AND ASSIGNMENT OF RESPONSIBILTIES</a:t>
            </a:r>
            <a:br>
              <a:rPr lang="en-US" sz="2400" dirty="0"/>
            </a:br>
            <a:r>
              <a:rPr lang="en-US" sz="2000" dirty="0">
                <a:solidFill>
                  <a:schemeClr val="accent3">
                    <a:lumMod val="40000"/>
                    <a:lumOff val="60000"/>
                  </a:schemeClr>
                </a:solidFill>
              </a:rPr>
              <a:t>State Agencies or Departments Supporting the Lead Agency</a:t>
            </a:r>
            <a:endParaRPr lang="en-US" sz="2000" dirty="0"/>
          </a:p>
        </p:txBody>
      </p:sp>
    </p:spTree>
    <p:extLst>
      <p:ext uri="{BB962C8B-B14F-4D97-AF65-F5344CB8AC3E}">
        <p14:creationId xmlns:p14="http://schemas.microsoft.com/office/powerpoint/2010/main" val="32741385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6116" y="2986268"/>
            <a:ext cx="7772400" cy="1796366"/>
          </a:xfrm>
        </p:spPr>
        <p:txBody>
          <a:bodyPr anchor="t">
            <a:normAutofit/>
          </a:bodyPr>
          <a:lstStyle/>
          <a:p>
            <a:pPr marL="0" indent="0">
              <a:buNone/>
            </a:pPr>
            <a:r>
              <a:rPr lang="en-US" dirty="0"/>
              <a:t>7.  What roles will the supporting agencies or departments have in record keeping and developing after-action reports relative to the response?</a:t>
            </a:r>
          </a:p>
        </p:txBody>
      </p:sp>
      <p:sp>
        <p:nvSpPr>
          <p:cNvPr id="5" name="Title 1"/>
          <p:cNvSpPr txBox="1">
            <a:spLocks/>
          </p:cNvSpPr>
          <p:nvPr/>
        </p:nvSpPr>
        <p:spPr>
          <a:xfrm>
            <a:off x="356808" y="1505343"/>
            <a:ext cx="8787192" cy="855892"/>
          </a:xfrm>
          <a:prstGeom prst="rect">
            <a:avLst/>
          </a:prstGeom>
        </p:spPr>
        <p:txBody>
          <a:bodyPr vert="horz" lIns="0" tIns="45720" rIns="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a:t>IX. ORGANIZATIONS AND ASSIGNMENT OF RESPONSIBILTIES</a:t>
            </a:r>
            <a:br>
              <a:rPr lang="en-US" sz="2400" dirty="0"/>
            </a:br>
            <a:r>
              <a:rPr lang="en-US" sz="2000" dirty="0">
                <a:solidFill>
                  <a:schemeClr val="accent3">
                    <a:lumMod val="40000"/>
                    <a:lumOff val="60000"/>
                  </a:schemeClr>
                </a:solidFill>
              </a:rPr>
              <a:t>State Agencies or Departments Supporting the Lead Agency</a:t>
            </a:r>
            <a:endParaRPr lang="en-US" sz="2000" dirty="0"/>
          </a:p>
        </p:txBody>
      </p:sp>
    </p:spTree>
    <p:extLst>
      <p:ext uri="{BB962C8B-B14F-4D97-AF65-F5344CB8AC3E}">
        <p14:creationId xmlns:p14="http://schemas.microsoft.com/office/powerpoint/2010/main" val="9415898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386943" y="1405822"/>
            <a:ext cx="8393678" cy="1143000"/>
          </a:xfrm>
          <a:prstGeom prst="rect">
            <a:avLst/>
          </a:prstGeom>
        </p:spPr>
        <p:txBody>
          <a:bodyPr vert="horz" lIns="0" tIns="45720" rIns="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a:t>IX. ORGANIZATIONS AND ASSIGNMENT OF RESPONSIBILTIES</a:t>
            </a:r>
            <a:br>
              <a:rPr lang="en-US" sz="2400" dirty="0"/>
            </a:br>
            <a:r>
              <a:rPr lang="en-US" sz="2000" dirty="0">
                <a:solidFill>
                  <a:schemeClr val="accent3">
                    <a:lumMod val="40000"/>
                    <a:lumOff val="60000"/>
                  </a:schemeClr>
                </a:solidFill>
              </a:rPr>
              <a:t>State Agencies or Departments Supporting the Lead Agency</a:t>
            </a:r>
            <a:endParaRPr lang="en-US" sz="2000" dirty="0"/>
          </a:p>
        </p:txBody>
      </p:sp>
      <p:sp>
        <p:nvSpPr>
          <p:cNvPr id="3" name="Content Placeholder 2"/>
          <p:cNvSpPr>
            <a:spLocks noGrp="1"/>
          </p:cNvSpPr>
          <p:nvPr>
            <p:ph idx="1"/>
          </p:nvPr>
        </p:nvSpPr>
        <p:spPr>
          <a:xfrm>
            <a:off x="998325" y="3482326"/>
            <a:ext cx="7772400" cy="1741799"/>
          </a:xfrm>
        </p:spPr>
        <p:txBody>
          <a:bodyPr anchor="t">
            <a:normAutofit/>
          </a:bodyPr>
          <a:lstStyle/>
          <a:p>
            <a:pPr marL="0" indent="0">
              <a:buNone/>
            </a:pPr>
            <a:r>
              <a:rPr lang="en-US" dirty="0"/>
              <a:t>8. How will the supporting agencies or departments coordinate with law enforcement in the event of a threat, intentional tampering, or terrorist event?</a:t>
            </a:r>
          </a:p>
        </p:txBody>
      </p:sp>
    </p:spTree>
    <p:extLst>
      <p:ext uri="{BB962C8B-B14F-4D97-AF65-F5344CB8AC3E}">
        <p14:creationId xmlns:p14="http://schemas.microsoft.com/office/powerpoint/2010/main" val="19547706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146" y="1316650"/>
            <a:ext cx="8646770" cy="875701"/>
          </a:xfrm>
        </p:spPr>
        <p:txBody>
          <a:bodyPr anchor="b">
            <a:noAutofit/>
          </a:bodyPr>
          <a:lstStyle/>
          <a:p>
            <a:r>
              <a:rPr lang="en-US" sz="2400" dirty="0"/>
              <a:t>IX. ORGANIZATIONS AND ASSIGNMENT OF RESPONSIBILTIES</a:t>
            </a:r>
            <a:br>
              <a:rPr lang="en-US" sz="2400" dirty="0"/>
            </a:br>
            <a:r>
              <a:rPr lang="en-US" sz="2000" dirty="0">
                <a:solidFill>
                  <a:srgbClr val="A7D5F3"/>
                </a:solidFill>
              </a:rPr>
              <a:t> Federal Agencies</a:t>
            </a:r>
          </a:p>
        </p:txBody>
      </p:sp>
      <p:sp>
        <p:nvSpPr>
          <p:cNvPr id="3" name="Subtitle 2"/>
          <p:cNvSpPr>
            <a:spLocks noGrp="1"/>
          </p:cNvSpPr>
          <p:nvPr>
            <p:ph type="subTitle" idx="1"/>
          </p:nvPr>
        </p:nvSpPr>
        <p:spPr>
          <a:xfrm>
            <a:off x="798302" y="2685335"/>
            <a:ext cx="7533474" cy="2027215"/>
          </a:xfrm>
        </p:spPr>
        <p:txBody>
          <a:bodyPr anchor="ctr">
            <a:noAutofit/>
          </a:bodyPr>
          <a:lstStyle/>
          <a:p>
            <a:r>
              <a:rPr lang="en-US" sz="2100" dirty="0">
                <a:solidFill>
                  <a:schemeClr val="tx1"/>
                </a:solidFill>
              </a:rPr>
              <a:t>Federal responsibilities are not determined by the states; however, it is recommended that each state identify expected federal responsibilities within their respective plans to ensure seamless integration with the NRF, Emergency Support Function (ESF) #11, the Food and Agriculture Annex to the NRF, and National Incident Management System (NIMS).	</a:t>
            </a:r>
          </a:p>
        </p:txBody>
      </p:sp>
    </p:spTree>
    <p:extLst>
      <p:ext uri="{BB962C8B-B14F-4D97-AF65-F5344CB8AC3E}">
        <p14:creationId xmlns:p14="http://schemas.microsoft.com/office/powerpoint/2010/main" val="9749651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075" y="1350020"/>
            <a:ext cx="8646770" cy="875701"/>
          </a:xfrm>
        </p:spPr>
        <p:txBody>
          <a:bodyPr anchor="b">
            <a:noAutofit/>
          </a:bodyPr>
          <a:lstStyle/>
          <a:p>
            <a:r>
              <a:rPr lang="en-US" sz="2400" dirty="0"/>
              <a:t>IX. ORGANIZATIONS AND ASSIGNMENT OF RESPONSIBILTIES</a:t>
            </a:r>
            <a:br>
              <a:rPr lang="en-US" sz="2400" dirty="0"/>
            </a:br>
            <a:r>
              <a:rPr lang="en-US" sz="2400" dirty="0">
                <a:solidFill>
                  <a:schemeClr val="accent3">
                    <a:lumMod val="40000"/>
                    <a:lumOff val="60000"/>
                  </a:schemeClr>
                </a:solidFill>
              </a:rPr>
              <a:t> Tribal Governments</a:t>
            </a:r>
          </a:p>
        </p:txBody>
      </p:sp>
      <p:sp>
        <p:nvSpPr>
          <p:cNvPr id="3" name="Subtitle 2"/>
          <p:cNvSpPr>
            <a:spLocks noGrp="1"/>
          </p:cNvSpPr>
          <p:nvPr>
            <p:ph type="subTitle" idx="1"/>
          </p:nvPr>
        </p:nvSpPr>
        <p:spPr>
          <a:xfrm>
            <a:off x="578372" y="2609265"/>
            <a:ext cx="7974051" cy="1813468"/>
          </a:xfrm>
        </p:spPr>
        <p:txBody>
          <a:bodyPr anchor="ctr">
            <a:noAutofit/>
          </a:bodyPr>
          <a:lstStyle/>
          <a:p>
            <a:r>
              <a:rPr lang="en-US" sz="1800" dirty="0">
                <a:solidFill>
                  <a:schemeClr val="tx1"/>
                </a:solidFill>
              </a:rPr>
              <a:t> </a:t>
            </a:r>
            <a:r>
              <a:rPr lang="en-US" sz="2200" dirty="0">
                <a:solidFill>
                  <a:schemeClr val="tx1"/>
                </a:solidFill>
              </a:rPr>
              <a:t>Coordination with any tribal governments within a state is a critical part of the planning process. State and tribal government interactions, communications, and authorities should be clearly defined.</a:t>
            </a:r>
          </a:p>
        </p:txBody>
      </p:sp>
    </p:spTree>
    <p:extLst>
      <p:ext uri="{BB962C8B-B14F-4D97-AF65-F5344CB8AC3E}">
        <p14:creationId xmlns:p14="http://schemas.microsoft.com/office/powerpoint/2010/main" val="7056774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602897"/>
            <a:ext cx="8787192" cy="1143000"/>
          </a:xfrm>
        </p:spPr>
        <p:txBody>
          <a:bodyPr>
            <a:noAutofit/>
          </a:bodyPr>
          <a:lstStyle/>
          <a:p>
            <a:r>
              <a:rPr lang="en-US" sz="2400" dirty="0"/>
              <a:t>IX. ORGANIZATIONS AND ASSIGNMENT OF RESPONSIBILTIES</a:t>
            </a:r>
            <a:br>
              <a:rPr lang="en-US" sz="2400" dirty="0"/>
            </a:br>
            <a:r>
              <a:rPr lang="en-US" sz="2000" dirty="0">
                <a:solidFill>
                  <a:schemeClr val="accent3">
                    <a:lumMod val="40000"/>
                    <a:lumOff val="60000"/>
                  </a:schemeClr>
                </a:solidFill>
              </a:rPr>
              <a:t>tribal governments</a:t>
            </a:r>
          </a:p>
        </p:txBody>
      </p:sp>
      <p:sp>
        <p:nvSpPr>
          <p:cNvPr id="3" name="Content Placeholder 2"/>
          <p:cNvSpPr>
            <a:spLocks noGrp="1"/>
          </p:cNvSpPr>
          <p:nvPr>
            <p:ph idx="1"/>
          </p:nvPr>
        </p:nvSpPr>
        <p:spPr>
          <a:xfrm>
            <a:off x="998325" y="3293824"/>
            <a:ext cx="7772400" cy="1887314"/>
          </a:xfrm>
        </p:spPr>
        <p:txBody>
          <a:bodyPr anchor="t">
            <a:normAutofit/>
          </a:bodyPr>
          <a:lstStyle/>
          <a:p>
            <a:pPr marL="0" indent="0">
              <a:buNone/>
            </a:pPr>
            <a:r>
              <a:rPr lang="en-US" dirty="0"/>
              <a:t>1.  How does the tribal area become involved in the state’s FEAD response plan?</a:t>
            </a:r>
          </a:p>
        </p:txBody>
      </p:sp>
    </p:spTree>
    <p:extLst>
      <p:ext uri="{BB962C8B-B14F-4D97-AF65-F5344CB8AC3E}">
        <p14:creationId xmlns:p14="http://schemas.microsoft.com/office/powerpoint/2010/main" val="5014646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7974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tribal governments</a:t>
            </a:r>
          </a:p>
        </p:txBody>
      </p:sp>
      <p:sp>
        <p:nvSpPr>
          <p:cNvPr id="3" name="Content Placeholder 2"/>
          <p:cNvSpPr>
            <a:spLocks noGrp="1"/>
          </p:cNvSpPr>
          <p:nvPr>
            <p:ph idx="1"/>
          </p:nvPr>
        </p:nvSpPr>
        <p:spPr>
          <a:xfrm>
            <a:off x="1084313" y="3135086"/>
            <a:ext cx="7061326" cy="1071485"/>
          </a:xfrm>
        </p:spPr>
        <p:txBody>
          <a:bodyPr anchor="t">
            <a:normAutofit/>
          </a:bodyPr>
          <a:lstStyle/>
          <a:p>
            <a:pPr marL="0" indent="0">
              <a:buNone/>
            </a:pPr>
            <a:r>
              <a:rPr lang="en-US" dirty="0"/>
              <a:t>2.  What are the mechanisms in place to coordinate mutual aid with a tribe?</a:t>
            </a:r>
          </a:p>
        </p:txBody>
      </p:sp>
    </p:spTree>
    <p:extLst>
      <p:ext uri="{BB962C8B-B14F-4D97-AF65-F5344CB8AC3E}">
        <p14:creationId xmlns:p14="http://schemas.microsoft.com/office/powerpoint/2010/main" val="35360667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5659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tribal governments</a:t>
            </a:r>
          </a:p>
        </p:txBody>
      </p:sp>
      <p:sp>
        <p:nvSpPr>
          <p:cNvPr id="3" name="Content Placeholder 2"/>
          <p:cNvSpPr>
            <a:spLocks noGrp="1"/>
          </p:cNvSpPr>
          <p:nvPr>
            <p:ph idx="1"/>
          </p:nvPr>
        </p:nvSpPr>
        <p:spPr>
          <a:xfrm>
            <a:off x="975175" y="3107935"/>
            <a:ext cx="7772400" cy="1068873"/>
          </a:xfrm>
        </p:spPr>
        <p:txBody>
          <a:bodyPr anchor="t">
            <a:normAutofit/>
          </a:bodyPr>
          <a:lstStyle/>
          <a:p>
            <a:pPr marL="0" indent="0">
              <a:buNone/>
            </a:pPr>
            <a:r>
              <a:rPr lang="en-US" dirty="0"/>
              <a:t>3.  How does the lead agency coordinate with tribal entities involved in a response?</a:t>
            </a:r>
          </a:p>
        </p:txBody>
      </p:sp>
    </p:spTree>
    <p:extLst>
      <p:ext uri="{BB962C8B-B14F-4D97-AF65-F5344CB8AC3E}">
        <p14:creationId xmlns:p14="http://schemas.microsoft.com/office/powerpoint/2010/main" val="148938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75175" y="2674702"/>
            <a:ext cx="7772400" cy="2387373"/>
          </a:xfrm>
        </p:spPr>
        <p:txBody>
          <a:bodyPr anchor="t">
            <a:normAutofit/>
          </a:bodyPr>
          <a:lstStyle/>
          <a:p>
            <a:pPr marL="0" indent="0">
              <a:buNone/>
            </a:pPr>
            <a:r>
              <a:rPr lang="en-US" sz="2600" i="1" dirty="0"/>
              <a:t>Federal</a:t>
            </a:r>
          </a:p>
          <a:p>
            <a:pPr marL="0" indent="0">
              <a:buNone/>
            </a:pPr>
            <a:r>
              <a:rPr lang="en-US" dirty="0"/>
              <a:t>	</a:t>
            </a:r>
          </a:p>
          <a:p>
            <a:pPr marL="0" indent="0">
              <a:buNone/>
            </a:pPr>
            <a:r>
              <a:rPr lang="en-US" dirty="0"/>
              <a:t>1. What federal agencies will support the FEAD response?</a:t>
            </a:r>
          </a:p>
        </p:txBody>
      </p:sp>
    </p:spTree>
    <p:extLst>
      <p:ext uri="{BB962C8B-B14F-4D97-AF65-F5344CB8AC3E}">
        <p14:creationId xmlns:p14="http://schemas.microsoft.com/office/powerpoint/2010/main" val="16430190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tribal governments</a:t>
            </a:r>
          </a:p>
        </p:txBody>
      </p:sp>
      <p:sp>
        <p:nvSpPr>
          <p:cNvPr id="3" name="Content Placeholder 2"/>
          <p:cNvSpPr>
            <a:spLocks noGrp="1"/>
          </p:cNvSpPr>
          <p:nvPr>
            <p:ph idx="1"/>
          </p:nvPr>
        </p:nvSpPr>
        <p:spPr>
          <a:xfrm>
            <a:off x="975175" y="3115243"/>
            <a:ext cx="6803364" cy="1888962"/>
          </a:xfrm>
        </p:spPr>
        <p:txBody>
          <a:bodyPr anchor="t">
            <a:normAutofit/>
          </a:bodyPr>
          <a:lstStyle/>
          <a:p>
            <a:pPr marL="0" indent="0">
              <a:buNone/>
            </a:pPr>
            <a:r>
              <a:rPr lang="en-US" dirty="0"/>
              <a:t>4.  What are the procedures for coordinating the dissemination of information within the tribal nation, businesses, and other tribal entities?</a:t>
            </a:r>
          </a:p>
        </p:txBody>
      </p:sp>
    </p:spTree>
    <p:extLst>
      <p:ext uri="{BB962C8B-B14F-4D97-AF65-F5344CB8AC3E}">
        <p14:creationId xmlns:p14="http://schemas.microsoft.com/office/powerpoint/2010/main" val="22398110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tribal governments</a:t>
            </a:r>
          </a:p>
        </p:txBody>
      </p:sp>
      <p:sp>
        <p:nvSpPr>
          <p:cNvPr id="3" name="Content Placeholder 2"/>
          <p:cNvSpPr>
            <a:spLocks noGrp="1"/>
          </p:cNvSpPr>
          <p:nvPr>
            <p:ph idx="1"/>
          </p:nvPr>
        </p:nvSpPr>
        <p:spPr>
          <a:xfrm>
            <a:off x="943757" y="3268327"/>
            <a:ext cx="7360627" cy="997771"/>
          </a:xfrm>
        </p:spPr>
        <p:txBody>
          <a:bodyPr anchor="t">
            <a:normAutofit/>
          </a:bodyPr>
          <a:lstStyle/>
          <a:p>
            <a:pPr marL="0" indent="0">
              <a:buNone/>
            </a:pPr>
            <a:r>
              <a:rPr lang="en-US" dirty="0"/>
              <a:t>5.  How do tribal governments request support from state entities?</a:t>
            </a:r>
          </a:p>
        </p:txBody>
      </p:sp>
    </p:spTree>
    <p:extLst>
      <p:ext uri="{BB962C8B-B14F-4D97-AF65-F5344CB8AC3E}">
        <p14:creationId xmlns:p14="http://schemas.microsoft.com/office/powerpoint/2010/main" val="16303875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7974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tribal governments</a:t>
            </a:r>
          </a:p>
        </p:txBody>
      </p:sp>
      <p:sp>
        <p:nvSpPr>
          <p:cNvPr id="3" name="Content Placeholder 2"/>
          <p:cNvSpPr>
            <a:spLocks noGrp="1"/>
          </p:cNvSpPr>
          <p:nvPr>
            <p:ph idx="1"/>
          </p:nvPr>
        </p:nvSpPr>
        <p:spPr>
          <a:xfrm>
            <a:off x="975175" y="3010377"/>
            <a:ext cx="7772400" cy="997771"/>
          </a:xfrm>
        </p:spPr>
        <p:txBody>
          <a:bodyPr anchor="t">
            <a:normAutofit/>
          </a:bodyPr>
          <a:lstStyle/>
          <a:p>
            <a:pPr marL="0" indent="0">
              <a:buNone/>
            </a:pPr>
            <a:r>
              <a:rPr lang="en-US" dirty="0"/>
              <a:t>6.  How do state entities request support from tribal governments?</a:t>
            </a:r>
          </a:p>
        </p:txBody>
      </p:sp>
    </p:spTree>
    <p:extLst>
      <p:ext uri="{BB962C8B-B14F-4D97-AF65-F5344CB8AC3E}">
        <p14:creationId xmlns:p14="http://schemas.microsoft.com/office/powerpoint/2010/main" val="32145870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7974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tribal governments</a:t>
            </a:r>
          </a:p>
        </p:txBody>
      </p:sp>
      <p:sp>
        <p:nvSpPr>
          <p:cNvPr id="3" name="Content Placeholder 2"/>
          <p:cNvSpPr>
            <a:spLocks noGrp="1"/>
          </p:cNvSpPr>
          <p:nvPr>
            <p:ph idx="1"/>
          </p:nvPr>
        </p:nvSpPr>
        <p:spPr>
          <a:xfrm>
            <a:off x="963600" y="3283903"/>
            <a:ext cx="7772400" cy="2102272"/>
          </a:xfrm>
        </p:spPr>
        <p:txBody>
          <a:bodyPr anchor="t">
            <a:normAutofit/>
          </a:bodyPr>
          <a:lstStyle/>
          <a:p>
            <a:pPr marL="0" indent="0">
              <a:buNone/>
            </a:pPr>
            <a:r>
              <a:rPr lang="en-US" dirty="0"/>
              <a:t>7.  Are there cultural factors that might become involved in a tribal livestock response?</a:t>
            </a:r>
          </a:p>
        </p:txBody>
      </p:sp>
    </p:spTree>
    <p:extLst>
      <p:ext uri="{BB962C8B-B14F-4D97-AF65-F5344CB8AC3E}">
        <p14:creationId xmlns:p14="http://schemas.microsoft.com/office/powerpoint/2010/main" val="5363159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5659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tribal governments</a:t>
            </a:r>
          </a:p>
        </p:txBody>
      </p:sp>
      <p:sp>
        <p:nvSpPr>
          <p:cNvPr id="3" name="Content Placeholder 2"/>
          <p:cNvSpPr>
            <a:spLocks noGrp="1"/>
          </p:cNvSpPr>
          <p:nvPr>
            <p:ph idx="1"/>
          </p:nvPr>
        </p:nvSpPr>
        <p:spPr>
          <a:xfrm>
            <a:off x="986750" y="3383115"/>
            <a:ext cx="7772400" cy="2014635"/>
          </a:xfrm>
        </p:spPr>
        <p:txBody>
          <a:bodyPr anchor="t">
            <a:normAutofit/>
          </a:bodyPr>
          <a:lstStyle/>
          <a:p>
            <a:pPr marL="0" indent="0">
              <a:buNone/>
            </a:pPr>
            <a:r>
              <a:rPr lang="en-US" dirty="0"/>
              <a:t>8.  Is the tribal entity included in the LERP a part of the National Tribal Emergency Management Council (NTEMC)?</a:t>
            </a:r>
          </a:p>
        </p:txBody>
      </p:sp>
    </p:spTree>
    <p:extLst>
      <p:ext uri="{BB962C8B-B14F-4D97-AF65-F5344CB8AC3E}">
        <p14:creationId xmlns:p14="http://schemas.microsoft.com/office/powerpoint/2010/main" val="32235808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075" y="1547090"/>
            <a:ext cx="8646770" cy="875701"/>
          </a:xfrm>
        </p:spPr>
        <p:txBody>
          <a:bodyPr anchor="b">
            <a:noAutofit/>
          </a:bodyPr>
          <a:lstStyle/>
          <a:p>
            <a:r>
              <a:rPr lang="en-US" sz="2400" dirty="0"/>
              <a:t>IX. ORGANIZATIONS AND ASSIGNMENT OF RESPONSIBILTIES</a:t>
            </a:r>
            <a:br>
              <a:rPr lang="en-US" sz="2400" dirty="0"/>
            </a:br>
            <a:r>
              <a:rPr lang="en-US" sz="2400" dirty="0"/>
              <a:t> </a:t>
            </a:r>
            <a:r>
              <a:rPr lang="en-US" sz="2400" dirty="0">
                <a:solidFill>
                  <a:srgbClr val="A7D5F3"/>
                </a:solidFill>
              </a:rPr>
              <a:t>Local Government</a:t>
            </a:r>
          </a:p>
        </p:txBody>
      </p:sp>
      <p:sp>
        <p:nvSpPr>
          <p:cNvPr id="3" name="Subtitle 2"/>
          <p:cNvSpPr>
            <a:spLocks noGrp="1"/>
          </p:cNvSpPr>
          <p:nvPr>
            <p:ph type="subTitle" idx="1"/>
          </p:nvPr>
        </p:nvSpPr>
        <p:spPr>
          <a:xfrm>
            <a:off x="798303" y="2886916"/>
            <a:ext cx="7188590" cy="1607368"/>
          </a:xfrm>
        </p:spPr>
        <p:txBody>
          <a:bodyPr anchor="ctr">
            <a:noAutofit/>
          </a:bodyPr>
          <a:lstStyle/>
          <a:p>
            <a:r>
              <a:rPr lang="en-US" sz="2200" dirty="0">
                <a:solidFill>
                  <a:schemeClr val="tx1"/>
                </a:solidFill>
              </a:rPr>
              <a:t>This section should address responsibilities at the local level, including consideration of available resources, communication, and coordination. Local responders may play a pivotal role in a response action.</a:t>
            </a:r>
          </a:p>
        </p:txBody>
      </p:sp>
    </p:spTree>
    <p:extLst>
      <p:ext uri="{BB962C8B-B14F-4D97-AF65-F5344CB8AC3E}">
        <p14:creationId xmlns:p14="http://schemas.microsoft.com/office/powerpoint/2010/main" val="8870783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chemeClr val="accent3">
                    <a:lumMod val="40000"/>
                    <a:lumOff val="60000"/>
                  </a:schemeClr>
                </a:solidFill>
              </a:rPr>
              <a:t>Local government</a:t>
            </a:r>
          </a:p>
        </p:txBody>
      </p:sp>
      <p:sp>
        <p:nvSpPr>
          <p:cNvPr id="3" name="Content Placeholder 2"/>
          <p:cNvSpPr>
            <a:spLocks noGrp="1"/>
          </p:cNvSpPr>
          <p:nvPr>
            <p:ph idx="1"/>
          </p:nvPr>
        </p:nvSpPr>
        <p:spPr>
          <a:xfrm>
            <a:off x="952025" y="3194613"/>
            <a:ext cx="7772400" cy="1527858"/>
          </a:xfrm>
        </p:spPr>
        <p:txBody>
          <a:bodyPr anchor="t">
            <a:normAutofit/>
          </a:bodyPr>
          <a:lstStyle/>
          <a:p>
            <a:pPr marL="0" indent="0">
              <a:buNone/>
            </a:pPr>
            <a:r>
              <a:rPr lang="en-US" dirty="0"/>
              <a:t>1.  How do local government agencies become involved in the state’s FEAD response plan?</a:t>
            </a:r>
          </a:p>
        </p:txBody>
      </p:sp>
    </p:spTree>
    <p:extLst>
      <p:ext uri="{BB962C8B-B14F-4D97-AF65-F5344CB8AC3E}">
        <p14:creationId xmlns:p14="http://schemas.microsoft.com/office/powerpoint/2010/main" val="3063001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Local government</a:t>
            </a:r>
          </a:p>
        </p:txBody>
      </p:sp>
      <p:sp>
        <p:nvSpPr>
          <p:cNvPr id="3" name="Content Placeholder 2"/>
          <p:cNvSpPr>
            <a:spLocks noGrp="1"/>
          </p:cNvSpPr>
          <p:nvPr>
            <p:ph idx="1"/>
          </p:nvPr>
        </p:nvSpPr>
        <p:spPr>
          <a:xfrm>
            <a:off x="955332" y="3159577"/>
            <a:ext cx="7772400" cy="1187926"/>
          </a:xfrm>
        </p:spPr>
        <p:txBody>
          <a:bodyPr anchor="t">
            <a:normAutofit/>
          </a:bodyPr>
          <a:lstStyle/>
          <a:p>
            <a:pPr marL="0" indent="0">
              <a:buNone/>
            </a:pPr>
            <a:r>
              <a:rPr lang="en-US" dirty="0"/>
              <a:t>2.  Which local government agencies will be involved in the state’s FEAD response plan?</a:t>
            </a:r>
          </a:p>
        </p:txBody>
      </p:sp>
    </p:spTree>
    <p:extLst>
      <p:ext uri="{BB962C8B-B14F-4D97-AF65-F5344CB8AC3E}">
        <p14:creationId xmlns:p14="http://schemas.microsoft.com/office/powerpoint/2010/main" val="32222818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Local government</a:t>
            </a:r>
          </a:p>
        </p:txBody>
      </p:sp>
      <p:sp>
        <p:nvSpPr>
          <p:cNvPr id="3" name="Content Placeholder 2"/>
          <p:cNvSpPr>
            <a:spLocks noGrp="1"/>
          </p:cNvSpPr>
          <p:nvPr>
            <p:ph idx="1"/>
          </p:nvPr>
        </p:nvSpPr>
        <p:spPr>
          <a:xfrm>
            <a:off x="975175" y="3238563"/>
            <a:ext cx="7772400" cy="1037455"/>
          </a:xfrm>
        </p:spPr>
        <p:txBody>
          <a:bodyPr anchor="t">
            <a:normAutofit/>
          </a:bodyPr>
          <a:lstStyle/>
          <a:p>
            <a:pPr marL="0" indent="0">
              <a:buNone/>
            </a:pPr>
            <a:r>
              <a:rPr lang="en-US" dirty="0"/>
              <a:t>3.  How do the local government agencies or departments coordinate with the lead agency?</a:t>
            </a:r>
          </a:p>
        </p:txBody>
      </p:sp>
    </p:spTree>
    <p:extLst>
      <p:ext uri="{BB962C8B-B14F-4D97-AF65-F5344CB8AC3E}">
        <p14:creationId xmlns:p14="http://schemas.microsoft.com/office/powerpoint/2010/main" val="1866954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Local government</a:t>
            </a:r>
          </a:p>
        </p:txBody>
      </p:sp>
      <p:sp>
        <p:nvSpPr>
          <p:cNvPr id="3" name="Content Placeholder 2"/>
          <p:cNvSpPr>
            <a:spLocks noGrp="1"/>
          </p:cNvSpPr>
          <p:nvPr>
            <p:ph idx="1"/>
          </p:nvPr>
        </p:nvSpPr>
        <p:spPr>
          <a:xfrm>
            <a:off x="955332" y="3255098"/>
            <a:ext cx="7772400" cy="1090369"/>
          </a:xfrm>
        </p:spPr>
        <p:txBody>
          <a:bodyPr anchor="t">
            <a:normAutofit/>
          </a:bodyPr>
          <a:lstStyle/>
          <a:p>
            <a:pPr marL="0" indent="0">
              <a:buNone/>
            </a:pPr>
            <a:r>
              <a:rPr lang="en-US" dirty="0"/>
              <a:t>4.  What are the responsibilities of the local government in obtaining resources to support a FEAD response?</a:t>
            </a:r>
          </a:p>
        </p:txBody>
      </p:sp>
    </p:spTree>
    <p:extLst>
      <p:ext uri="{BB962C8B-B14F-4D97-AF65-F5344CB8AC3E}">
        <p14:creationId xmlns:p14="http://schemas.microsoft.com/office/powerpoint/2010/main" val="2411146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86750" y="2686277"/>
            <a:ext cx="7772400" cy="2387373"/>
          </a:xfrm>
        </p:spPr>
        <p:txBody>
          <a:bodyPr anchor="t">
            <a:normAutofit/>
          </a:bodyPr>
          <a:lstStyle/>
          <a:p>
            <a:pPr marL="0" indent="0">
              <a:buNone/>
            </a:pPr>
            <a:r>
              <a:rPr lang="en-US" sz="2600" i="1" dirty="0"/>
              <a:t>Federal</a:t>
            </a:r>
          </a:p>
          <a:p>
            <a:pPr marL="0" indent="0">
              <a:buNone/>
            </a:pPr>
            <a:endParaRPr lang="en-US" sz="2600" dirty="0"/>
          </a:p>
          <a:p>
            <a:pPr marL="0" indent="0">
              <a:buNone/>
            </a:pPr>
            <a:r>
              <a:rPr lang="en-US" dirty="0"/>
              <a:t>2.  Are those agencies responsibilities identified in the Organizations and Responsibilities section?</a:t>
            </a:r>
          </a:p>
        </p:txBody>
      </p:sp>
    </p:spTree>
    <p:extLst>
      <p:ext uri="{BB962C8B-B14F-4D97-AF65-F5344CB8AC3E}">
        <p14:creationId xmlns:p14="http://schemas.microsoft.com/office/powerpoint/2010/main" val="2213269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5659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Local government</a:t>
            </a:r>
          </a:p>
        </p:txBody>
      </p:sp>
      <p:sp>
        <p:nvSpPr>
          <p:cNvPr id="3" name="Content Placeholder 2"/>
          <p:cNvSpPr>
            <a:spLocks noGrp="1"/>
          </p:cNvSpPr>
          <p:nvPr>
            <p:ph idx="1"/>
          </p:nvPr>
        </p:nvSpPr>
        <p:spPr>
          <a:xfrm>
            <a:off x="986750" y="3010378"/>
            <a:ext cx="7772400" cy="1047376"/>
          </a:xfrm>
        </p:spPr>
        <p:txBody>
          <a:bodyPr anchor="t">
            <a:normAutofit/>
          </a:bodyPr>
          <a:lstStyle/>
          <a:p>
            <a:pPr marL="0" indent="0">
              <a:buNone/>
            </a:pPr>
            <a:r>
              <a:rPr lang="en-US" dirty="0"/>
              <a:t>5.  How do local agency response plans coordinate with the state’s FEAD response plan?</a:t>
            </a:r>
          </a:p>
        </p:txBody>
      </p:sp>
    </p:spTree>
    <p:extLst>
      <p:ext uri="{BB962C8B-B14F-4D97-AF65-F5344CB8AC3E}">
        <p14:creationId xmlns:p14="http://schemas.microsoft.com/office/powerpoint/2010/main" val="41441751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5659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Local government</a:t>
            </a:r>
          </a:p>
        </p:txBody>
      </p:sp>
      <p:sp>
        <p:nvSpPr>
          <p:cNvPr id="3" name="Content Placeholder 2"/>
          <p:cNvSpPr>
            <a:spLocks noGrp="1"/>
          </p:cNvSpPr>
          <p:nvPr>
            <p:ph idx="1"/>
          </p:nvPr>
        </p:nvSpPr>
        <p:spPr>
          <a:xfrm>
            <a:off x="975175" y="3373193"/>
            <a:ext cx="7772400" cy="1051643"/>
          </a:xfrm>
        </p:spPr>
        <p:txBody>
          <a:bodyPr anchor="t">
            <a:normAutofit/>
          </a:bodyPr>
          <a:lstStyle/>
          <a:p>
            <a:pPr marL="0" indent="0">
              <a:buNone/>
            </a:pPr>
            <a:r>
              <a:rPr lang="en-US" dirty="0"/>
              <a:t>6.  How do local government agencies coordinate communications with the state?</a:t>
            </a:r>
          </a:p>
        </p:txBody>
      </p:sp>
    </p:spTree>
    <p:extLst>
      <p:ext uri="{BB962C8B-B14F-4D97-AF65-F5344CB8AC3E}">
        <p14:creationId xmlns:p14="http://schemas.microsoft.com/office/powerpoint/2010/main" val="33069154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4502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Local government</a:t>
            </a:r>
          </a:p>
        </p:txBody>
      </p:sp>
      <p:sp>
        <p:nvSpPr>
          <p:cNvPr id="3" name="Content Placeholder 2"/>
          <p:cNvSpPr>
            <a:spLocks noGrp="1"/>
          </p:cNvSpPr>
          <p:nvPr>
            <p:ph idx="1"/>
          </p:nvPr>
        </p:nvSpPr>
        <p:spPr>
          <a:xfrm>
            <a:off x="945411" y="3246830"/>
            <a:ext cx="7772400" cy="870449"/>
          </a:xfrm>
        </p:spPr>
        <p:txBody>
          <a:bodyPr anchor="t">
            <a:normAutofit/>
          </a:bodyPr>
          <a:lstStyle/>
          <a:p>
            <a:pPr marL="0" indent="0">
              <a:buNone/>
            </a:pPr>
            <a:r>
              <a:rPr lang="en-US" dirty="0"/>
              <a:t>7.  What level of preparedness awareness should be the responsibility of local government agencies?</a:t>
            </a:r>
          </a:p>
        </p:txBody>
      </p:sp>
    </p:spTree>
    <p:extLst>
      <p:ext uri="{BB962C8B-B14F-4D97-AF65-F5344CB8AC3E}">
        <p14:creationId xmlns:p14="http://schemas.microsoft.com/office/powerpoint/2010/main" val="378745769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996" y="1495836"/>
            <a:ext cx="8646770" cy="875701"/>
          </a:xfrm>
        </p:spPr>
        <p:txBody>
          <a:bodyPr anchor="b">
            <a:noAutofit/>
          </a:bodyPr>
          <a:lstStyle/>
          <a:p>
            <a:r>
              <a:rPr lang="en-US" sz="2400" dirty="0"/>
              <a:t>IX. ORGANIZATIONS AND ASSIGNMENT OF RESPONSIBILTIES</a:t>
            </a:r>
            <a:br>
              <a:rPr lang="en-US" sz="2400" dirty="0"/>
            </a:br>
            <a:r>
              <a:rPr lang="en-US" sz="2400" dirty="0"/>
              <a:t> </a:t>
            </a:r>
            <a:r>
              <a:rPr lang="en-US" sz="2400" dirty="0">
                <a:solidFill>
                  <a:srgbClr val="A7D5F3"/>
                </a:solidFill>
              </a:rPr>
              <a:t>Private sector</a:t>
            </a:r>
          </a:p>
        </p:txBody>
      </p:sp>
      <p:sp>
        <p:nvSpPr>
          <p:cNvPr id="3" name="Subtitle 2"/>
          <p:cNvSpPr>
            <a:spLocks noGrp="1"/>
          </p:cNvSpPr>
          <p:nvPr>
            <p:ph type="subTitle" idx="1"/>
          </p:nvPr>
        </p:nvSpPr>
        <p:spPr>
          <a:xfrm>
            <a:off x="778459" y="2966293"/>
            <a:ext cx="7533474" cy="1264491"/>
          </a:xfrm>
        </p:spPr>
        <p:txBody>
          <a:bodyPr anchor="ctr">
            <a:noAutofit/>
          </a:bodyPr>
          <a:lstStyle/>
          <a:p>
            <a:r>
              <a:rPr lang="en-US" sz="2200" dirty="0"/>
              <a:t>This section should identify the private entities that provide support during a livestock/FEAD emergency response.</a:t>
            </a:r>
          </a:p>
          <a:p>
            <a:r>
              <a:rPr lang="en-US" sz="1800" dirty="0"/>
              <a:t> </a:t>
            </a:r>
          </a:p>
          <a:p>
            <a:endParaRPr lang="en-US" sz="1800" dirty="0"/>
          </a:p>
        </p:txBody>
      </p:sp>
    </p:spTree>
    <p:extLst>
      <p:ext uri="{BB962C8B-B14F-4D97-AF65-F5344CB8AC3E}">
        <p14:creationId xmlns:p14="http://schemas.microsoft.com/office/powerpoint/2010/main" val="147071322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5659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Private sector</a:t>
            </a:r>
          </a:p>
        </p:txBody>
      </p:sp>
      <p:sp>
        <p:nvSpPr>
          <p:cNvPr id="3" name="Content Placeholder 2"/>
          <p:cNvSpPr>
            <a:spLocks noGrp="1"/>
          </p:cNvSpPr>
          <p:nvPr>
            <p:ph idx="1"/>
          </p:nvPr>
        </p:nvSpPr>
        <p:spPr>
          <a:xfrm>
            <a:off x="963600" y="3218721"/>
            <a:ext cx="7772400" cy="1037455"/>
          </a:xfrm>
        </p:spPr>
        <p:txBody>
          <a:bodyPr anchor="t">
            <a:normAutofit/>
          </a:bodyPr>
          <a:lstStyle/>
          <a:p>
            <a:pPr marL="0" indent="0">
              <a:buNone/>
            </a:pPr>
            <a:r>
              <a:rPr lang="en-US" dirty="0"/>
              <a:t>1.  Which groups are willing to work with the state in a FEAD response?</a:t>
            </a:r>
          </a:p>
        </p:txBody>
      </p:sp>
    </p:spTree>
    <p:extLst>
      <p:ext uri="{BB962C8B-B14F-4D97-AF65-F5344CB8AC3E}">
        <p14:creationId xmlns:p14="http://schemas.microsoft.com/office/powerpoint/2010/main" val="36668567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Private sector</a:t>
            </a:r>
          </a:p>
        </p:txBody>
      </p:sp>
      <p:sp>
        <p:nvSpPr>
          <p:cNvPr id="3" name="Content Placeholder 2"/>
          <p:cNvSpPr>
            <a:spLocks noGrp="1"/>
          </p:cNvSpPr>
          <p:nvPr>
            <p:ph idx="1"/>
          </p:nvPr>
        </p:nvSpPr>
        <p:spPr>
          <a:xfrm>
            <a:off x="976828" y="3286516"/>
            <a:ext cx="7772400" cy="939897"/>
          </a:xfrm>
        </p:spPr>
        <p:txBody>
          <a:bodyPr anchor="t">
            <a:normAutofit/>
          </a:bodyPr>
          <a:lstStyle/>
          <a:p>
            <a:pPr marL="0" indent="0">
              <a:buNone/>
            </a:pPr>
            <a:r>
              <a:rPr lang="en-US" dirty="0"/>
              <a:t>2.  Who will contact these groups upon activation of the LERP during a FEAD response?</a:t>
            </a:r>
          </a:p>
        </p:txBody>
      </p:sp>
    </p:spTree>
    <p:extLst>
      <p:ext uri="{BB962C8B-B14F-4D97-AF65-F5344CB8AC3E}">
        <p14:creationId xmlns:p14="http://schemas.microsoft.com/office/powerpoint/2010/main" val="336498692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Private sector</a:t>
            </a:r>
          </a:p>
        </p:txBody>
      </p:sp>
      <p:sp>
        <p:nvSpPr>
          <p:cNvPr id="3" name="Content Placeholder 2"/>
          <p:cNvSpPr>
            <a:spLocks noGrp="1"/>
          </p:cNvSpPr>
          <p:nvPr>
            <p:ph idx="1"/>
          </p:nvPr>
        </p:nvSpPr>
        <p:spPr>
          <a:xfrm>
            <a:off x="975175" y="3250139"/>
            <a:ext cx="7772400" cy="1154855"/>
          </a:xfrm>
        </p:spPr>
        <p:txBody>
          <a:bodyPr anchor="t">
            <a:normAutofit/>
          </a:bodyPr>
          <a:lstStyle/>
          <a:p>
            <a:pPr marL="0" indent="0">
              <a:buNone/>
            </a:pPr>
            <a:r>
              <a:rPr lang="en-US" dirty="0"/>
              <a:t>3.  What level of preparedness awareness should be the responsibility of the private sector?</a:t>
            </a:r>
          </a:p>
        </p:txBody>
      </p:sp>
    </p:spTree>
    <p:extLst>
      <p:ext uri="{BB962C8B-B14F-4D97-AF65-F5344CB8AC3E}">
        <p14:creationId xmlns:p14="http://schemas.microsoft.com/office/powerpoint/2010/main" val="10060718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Private sector</a:t>
            </a:r>
          </a:p>
        </p:txBody>
      </p:sp>
      <p:sp>
        <p:nvSpPr>
          <p:cNvPr id="3" name="Content Placeholder 2"/>
          <p:cNvSpPr>
            <a:spLocks noGrp="1"/>
          </p:cNvSpPr>
          <p:nvPr>
            <p:ph idx="1"/>
          </p:nvPr>
        </p:nvSpPr>
        <p:spPr>
          <a:xfrm>
            <a:off x="965253" y="3157540"/>
            <a:ext cx="7772400" cy="900213"/>
          </a:xfrm>
        </p:spPr>
        <p:txBody>
          <a:bodyPr anchor="t">
            <a:normAutofit/>
          </a:bodyPr>
          <a:lstStyle/>
          <a:p>
            <a:pPr marL="0" indent="0">
              <a:buNone/>
            </a:pPr>
            <a:r>
              <a:rPr lang="en-US" dirty="0"/>
              <a:t>4.  How will you determine to what level each group can be involved and for how long?</a:t>
            </a:r>
          </a:p>
        </p:txBody>
      </p:sp>
    </p:spTree>
    <p:extLst>
      <p:ext uri="{BB962C8B-B14F-4D97-AF65-F5344CB8AC3E}">
        <p14:creationId xmlns:p14="http://schemas.microsoft.com/office/powerpoint/2010/main" val="41583627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68172"/>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Private sector</a:t>
            </a:r>
          </a:p>
        </p:txBody>
      </p:sp>
      <p:sp>
        <p:nvSpPr>
          <p:cNvPr id="3" name="Content Placeholder 2"/>
          <p:cNvSpPr>
            <a:spLocks noGrp="1"/>
          </p:cNvSpPr>
          <p:nvPr>
            <p:ph idx="1"/>
          </p:nvPr>
        </p:nvSpPr>
        <p:spPr>
          <a:xfrm>
            <a:off x="953678" y="3127778"/>
            <a:ext cx="7772400" cy="1009346"/>
          </a:xfrm>
        </p:spPr>
        <p:txBody>
          <a:bodyPr anchor="t">
            <a:normAutofit/>
          </a:bodyPr>
          <a:lstStyle/>
          <a:p>
            <a:pPr marL="0" indent="0">
              <a:buNone/>
            </a:pPr>
            <a:r>
              <a:rPr lang="en-US" dirty="0"/>
              <a:t>5.  What is the level of resource capabilities available through the various associations?</a:t>
            </a:r>
          </a:p>
        </p:txBody>
      </p:sp>
    </p:spTree>
    <p:extLst>
      <p:ext uri="{BB962C8B-B14F-4D97-AF65-F5344CB8AC3E}">
        <p14:creationId xmlns:p14="http://schemas.microsoft.com/office/powerpoint/2010/main" val="86199002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40" y="1579747"/>
            <a:ext cx="8787192" cy="1143000"/>
          </a:xfrm>
        </p:spPr>
        <p:txBody>
          <a:bodyPr>
            <a:noAutofit/>
          </a:bodyPr>
          <a:lstStyle/>
          <a:p>
            <a:r>
              <a:rPr lang="en-US" sz="2400" dirty="0"/>
              <a:t>IX. ORGANIZATIONS AND ASSIGNMENT OF RESPONSIBILTIES</a:t>
            </a:r>
            <a:br>
              <a:rPr lang="en-US" sz="2400" dirty="0"/>
            </a:br>
            <a:r>
              <a:rPr lang="en-US" sz="2000" dirty="0">
                <a:solidFill>
                  <a:srgbClr val="A7D5F3"/>
                </a:solidFill>
              </a:rPr>
              <a:t>Private sector</a:t>
            </a:r>
          </a:p>
        </p:txBody>
      </p:sp>
      <p:sp>
        <p:nvSpPr>
          <p:cNvPr id="3" name="Content Placeholder 2"/>
          <p:cNvSpPr>
            <a:spLocks noGrp="1"/>
          </p:cNvSpPr>
          <p:nvPr>
            <p:ph idx="1"/>
          </p:nvPr>
        </p:nvSpPr>
        <p:spPr>
          <a:xfrm>
            <a:off x="986750" y="3353351"/>
            <a:ext cx="7772400" cy="843299"/>
          </a:xfrm>
        </p:spPr>
        <p:txBody>
          <a:bodyPr anchor="t">
            <a:normAutofit/>
          </a:bodyPr>
          <a:lstStyle/>
          <a:p>
            <a:pPr marL="0" indent="0">
              <a:buNone/>
            </a:pPr>
            <a:r>
              <a:rPr lang="en-US" dirty="0"/>
              <a:t>6.  How might a contact list for various groups be developed?</a:t>
            </a:r>
          </a:p>
        </p:txBody>
      </p:sp>
    </p:spTree>
    <p:extLst>
      <p:ext uri="{BB962C8B-B14F-4D97-AF65-F5344CB8AC3E}">
        <p14:creationId xmlns:p14="http://schemas.microsoft.com/office/powerpoint/2010/main" val="3669723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VII. PRINCIPAL PARTIES</a:t>
            </a:r>
          </a:p>
        </p:txBody>
      </p:sp>
      <p:sp>
        <p:nvSpPr>
          <p:cNvPr id="3" name="Content Placeholder 2"/>
          <p:cNvSpPr>
            <a:spLocks noGrp="1"/>
          </p:cNvSpPr>
          <p:nvPr>
            <p:ph idx="1"/>
          </p:nvPr>
        </p:nvSpPr>
        <p:spPr>
          <a:xfrm>
            <a:off x="998325" y="2686277"/>
            <a:ext cx="7772400" cy="2387373"/>
          </a:xfrm>
        </p:spPr>
        <p:txBody>
          <a:bodyPr anchor="t">
            <a:normAutofit/>
          </a:bodyPr>
          <a:lstStyle/>
          <a:p>
            <a:pPr marL="0" indent="0">
              <a:buNone/>
            </a:pPr>
            <a:r>
              <a:rPr lang="en-US" sz="2600" i="1" dirty="0"/>
              <a:t>Tribal</a:t>
            </a:r>
          </a:p>
          <a:p>
            <a:pPr marL="0" indent="0">
              <a:buNone/>
            </a:pPr>
            <a:r>
              <a:rPr lang="en-US" dirty="0"/>
              <a:t>	</a:t>
            </a:r>
          </a:p>
          <a:p>
            <a:pPr marL="0" indent="0">
              <a:buNone/>
            </a:pPr>
            <a:r>
              <a:rPr lang="en-US" dirty="0"/>
              <a:t>1.  What tribal entities will support the FEAD response?</a:t>
            </a:r>
          </a:p>
        </p:txBody>
      </p:sp>
    </p:spTree>
    <p:extLst>
      <p:ext uri="{BB962C8B-B14F-4D97-AF65-F5344CB8AC3E}">
        <p14:creationId xmlns:p14="http://schemas.microsoft.com/office/powerpoint/2010/main" val="4074390896"/>
      </p:ext>
    </p:extLst>
  </p:cSld>
  <p:clrMapOvr>
    <a:masterClrMapping/>
  </p:clrMapOvr>
</p:sld>
</file>

<file path=ppt/theme/theme1.xml><?xml version="1.0" encoding="utf-8"?>
<a:theme xmlns:a="http://schemas.openxmlformats.org/drawingml/2006/main" name="LERP">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LERP.thmx</Template>
  <TotalTime>20</TotalTime>
  <Words>2543</Words>
  <Application>Microsoft Office PowerPoint</Application>
  <PresentationFormat>On-screen Show (4:3)</PresentationFormat>
  <Paragraphs>219</Paragraphs>
  <Slides>89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89</vt:i4>
      </vt:variant>
    </vt:vector>
  </HeadingPairs>
  <TitlesOfParts>
    <vt:vector size="92" baseType="lpstr">
      <vt:lpstr>Gill Sans MT</vt:lpstr>
      <vt:lpstr>Wingdings 3</vt:lpstr>
      <vt:lpstr>LERP</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 PRINCIPAL PARTIES</vt:lpstr>
      <vt:lpstr>VIII.  ACTIONS</vt:lpstr>
      <vt:lpstr>IX. ORGANIZATIONS AND ASSIGNMENT OF RESPONSIBILTIES</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Governor or Other Authorized State Agricultural Official</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LEAD AGENCY</vt:lpstr>
      <vt:lpstr>IX. ORGANIZATIONS AND ASSIGNMENT OF RESPONSIBILTIES State Agencies or Departments Supporting the Lead Agency</vt:lpstr>
      <vt:lpstr>IX. ORGANIZATIONS AND ASSIGNMENT OF RESPONSIBILTIES State Agencies or Departments Supporting the Lead Agency</vt:lpstr>
      <vt:lpstr>IX. ORGANIZATIONS AND ASSIGNMENT OF RESPONSIBILTIES State Agencies or Departments Supporting the Lead Agency</vt:lpstr>
      <vt:lpstr>PowerPoint Presentation</vt:lpstr>
      <vt:lpstr>IX. ORGANIZATIONS AND ASSIGNMENT OF RESPONSIBILTIES State Agencies or Departments Supporting the Lead Agency</vt:lpstr>
      <vt:lpstr>PowerPoint Presentation</vt:lpstr>
      <vt:lpstr>PowerPoint Presentation</vt:lpstr>
      <vt:lpstr>PowerPoint Presentation</vt:lpstr>
      <vt:lpstr>IX. ORGANIZATIONS AND ASSIGNMENT OF RESPONSIBILTIES State Agencies or Departments Supporting the Lead Agency</vt:lpstr>
      <vt:lpstr>IX. ORGANIZATIONS AND ASSIGNMENT OF RESPONSIBILTIES  Federal Agencies</vt:lpstr>
      <vt:lpstr>IX. ORGANIZATIONS AND ASSIGNMENT OF RESPONSIBILTIES  Tribal Governments</vt:lpstr>
      <vt:lpstr>IX. ORGANIZATIONS AND ASSIGNMENT OF RESPONSIBILTIES tribal governments</vt:lpstr>
      <vt:lpstr>IX. ORGANIZATIONS AND ASSIGNMENT OF RESPONSIBILTIES tribal governments</vt:lpstr>
      <vt:lpstr>IX. ORGANIZATIONS AND ASSIGNMENT OF RESPONSIBILTIES tribal governments</vt:lpstr>
      <vt:lpstr>IX. ORGANIZATIONS AND ASSIGNMENT OF RESPONSIBILTIES tribal governments</vt:lpstr>
      <vt:lpstr>IX. ORGANIZATIONS AND ASSIGNMENT OF RESPONSIBILTIES tribal governments</vt:lpstr>
      <vt:lpstr>IX. ORGANIZATIONS AND ASSIGNMENT OF RESPONSIBILTIES tribal governments</vt:lpstr>
      <vt:lpstr>IX. ORGANIZATIONS AND ASSIGNMENT OF RESPONSIBILTIES tribal governments</vt:lpstr>
      <vt:lpstr>IX. ORGANIZATIONS AND ASSIGNMENT OF RESPONSIBILTIES tribal governments</vt:lpstr>
      <vt:lpstr>IX. ORGANIZATIONS AND ASSIGNMENT OF RESPONSIBILTIES  Local Government</vt:lpstr>
      <vt:lpstr>IX. ORGANIZATIONS AND ASSIGNMENT OF RESPONSIBILTIES Local government</vt:lpstr>
      <vt:lpstr>IX. ORGANIZATIONS AND ASSIGNMENT OF RESPONSIBILTIES Local government</vt:lpstr>
      <vt:lpstr>IX. ORGANIZATIONS AND ASSIGNMENT OF RESPONSIBILTIES Local government</vt:lpstr>
      <vt:lpstr>IX. ORGANIZATIONS AND ASSIGNMENT OF RESPONSIBILTIES Local government</vt:lpstr>
      <vt:lpstr>IX. ORGANIZATIONS AND ASSIGNMENT OF RESPONSIBILTIES Local government</vt:lpstr>
      <vt:lpstr>IX. ORGANIZATIONS AND ASSIGNMENT OF RESPONSIBILTIES Local government</vt:lpstr>
      <vt:lpstr>IX. ORGANIZATIONS AND ASSIGNMENT OF RESPONSIBILTIES Local government</vt:lpstr>
      <vt:lpstr>IX. ORGANIZATIONS AND ASSIGNMENT OF RESPONSIBILTIES  Private sector</vt:lpstr>
      <vt:lpstr>IX. ORGANIZATIONS AND ASSIGNMENT OF RESPONSIBILTIES Private sector</vt:lpstr>
      <vt:lpstr>IX. ORGANIZATIONS AND ASSIGNMENT OF RESPONSIBILTIES Private sector</vt:lpstr>
      <vt:lpstr>IX. ORGANIZATIONS AND ASSIGNMENT OF RESPONSIBILTIES Private sector</vt:lpstr>
      <vt:lpstr>IX. ORGANIZATIONS AND ASSIGNMENT OF RESPONSIBILTIES Private sector</vt:lpstr>
      <vt:lpstr>IX. ORGANIZATIONS AND ASSIGNMENT OF RESPONSIBILTIES Private sector</vt:lpstr>
      <vt:lpstr>IX. ORGANIZATIONS AND ASSIGNMENT OF RESPONSIBILTIES Private sector</vt:lpstr>
    </vt:vector>
  </TitlesOfParts>
  <Company>JHC Associates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VII. PRINCIPAL PARTIES</dc:title>
  <dc:creator>amself@bri.ksu.edu</dc:creator>
  <cp:lastModifiedBy>Adrian M. Self</cp:lastModifiedBy>
  <cp:revision>4</cp:revision>
  <dcterms:created xsi:type="dcterms:W3CDTF">2014-07-31T19:02:32Z</dcterms:created>
  <dcterms:modified xsi:type="dcterms:W3CDTF">2017-11-21T17:39:45Z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